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3"/>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Gothic-bold.fntdata"/><Relationship Id="rId12" Type="http://schemas.openxmlformats.org/officeDocument/2006/relationships/slide" Target="slides/slide7.xml"/><Relationship Id="rId34" Type="http://schemas.openxmlformats.org/officeDocument/2006/relationships/font" Target="fonts/CenturyGothic-regular.fntdata"/><Relationship Id="rId15" Type="http://schemas.openxmlformats.org/officeDocument/2006/relationships/slide" Target="slides/slide10.xml"/><Relationship Id="rId37" Type="http://schemas.openxmlformats.org/officeDocument/2006/relationships/font" Target="fonts/CenturyGothic-boldItalic.fntdata"/><Relationship Id="rId14" Type="http://schemas.openxmlformats.org/officeDocument/2006/relationships/slide" Target="slides/slide9.xml"/><Relationship Id="rId36"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Cleveland Ohio, c. 1968</a:t>
            </a:r>
            <a:endParaRPr/>
          </a:p>
        </p:txBody>
      </p:sp>
      <p:sp>
        <p:nvSpPr>
          <p:cNvPr id="595" name="Google Shape;5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2" name="Shape 42"/>
        <p:cNvGrpSpPr/>
        <p:nvPr/>
      </p:nvGrpSpPr>
      <p:grpSpPr>
        <a:xfrm>
          <a:off x="0" y="0"/>
          <a:ext cx="0" cy="0"/>
          <a:chOff x="0" y="0"/>
          <a:chExt cx="0" cy="0"/>
        </a:xfrm>
      </p:grpSpPr>
      <p:sp>
        <p:nvSpPr>
          <p:cNvPr id="43" name="Google Shape;43;p2"/>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45" name="Google Shape;45;p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11"/>
          <p:cNvSpPr txBox="1"/>
          <p:nvPr>
            <p:ph type="title"/>
          </p:nvPr>
        </p:nvSpPr>
        <p:spPr>
          <a:xfrm>
            <a:off x="2589213" y="4800600"/>
            <a:ext cx="8915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168DBA"/>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1"/>
          <p:cNvSpPr/>
          <p:nvPr>
            <p:ph idx="2" type="pic"/>
          </p:nvPr>
        </p:nvSpPr>
        <p:spPr>
          <a:xfrm>
            <a:off x="2589212" y="634965"/>
            <a:ext cx="8915400" cy="3854970"/>
          </a:xfrm>
          <a:prstGeom prst="rect">
            <a:avLst/>
          </a:prstGeom>
          <a:noFill/>
          <a:ln>
            <a:noFill/>
          </a:ln>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1pPr>
            <a:lvl2pPr lvl="1"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lvl="2"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3pPr>
            <a:lvl4pPr lvl="3"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4pPr>
            <a:lvl5pPr lvl="4"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5pPr>
            <a:lvl6pPr lvl="5"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6pPr>
            <a:lvl7pPr lvl="6"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7pPr>
            <a:lvl8pPr lvl="7"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8pPr>
            <a:lvl9pPr lvl="8"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9pPr>
          </a:lstStyle>
          <a:p/>
        </p:txBody>
      </p:sp>
      <p:sp>
        <p:nvSpPr>
          <p:cNvPr id="109" name="Google Shape;109;p11"/>
          <p:cNvSpPr txBox="1"/>
          <p:nvPr>
            <p:ph idx="1" type="body"/>
          </p:nvPr>
        </p:nvSpPr>
        <p:spPr>
          <a:xfrm>
            <a:off x="2589213" y="5367338"/>
            <a:ext cx="8915400" cy="493712"/>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200"/>
              <a:buNone/>
              <a:defRPr sz="12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10" name="Google Shape;110;p1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1"/>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114" name="Shape 114"/>
        <p:cNvGrpSpPr/>
        <p:nvPr/>
      </p:nvGrpSpPr>
      <p:grpSpPr>
        <a:xfrm>
          <a:off x="0" y="0"/>
          <a:ext cx="0" cy="0"/>
          <a:chOff x="0" y="0"/>
          <a:chExt cx="0" cy="0"/>
        </a:xfrm>
      </p:grpSpPr>
      <p:sp>
        <p:nvSpPr>
          <p:cNvPr id="115" name="Google Shape;115;p12"/>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168DBA"/>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2"/>
          <p:cNvSpPr txBox="1"/>
          <p:nvPr>
            <p:ph idx="1" type="body"/>
          </p:nvPr>
        </p:nvSpPr>
        <p:spPr>
          <a:xfrm>
            <a:off x="2589212" y="4354046"/>
            <a:ext cx="8915399" cy="1555864"/>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17" name="Google Shape;117;p1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2"/>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2"/>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21" name="Shape 121"/>
        <p:cNvGrpSpPr/>
        <p:nvPr/>
      </p:nvGrpSpPr>
      <p:grpSpPr>
        <a:xfrm>
          <a:off x="0" y="0"/>
          <a:ext cx="0" cy="0"/>
          <a:chOff x="0" y="0"/>
          <a:chExt cx="0" cy="0"/>
        </a:xfrm>
      </p:grpSpPr>
      <p:sp>
        <p:nvSpPr>
          <p:cNvPr id="122" name="Google Shape;122;p13"/>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168DBA"/>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3"/>
          <p:cNvSpPr txBox="1"/>
          <p:nvPr>
            <p:ph idx="1" type="body"/>
          </p:nvPr>
        </p:nvSpPr>
        <p:spPr>
          <a:xfrm>
            <a:off x="3275012" y="3505200"/>
            <a:ext cx="753655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600"/>
              <a:buFont typeface="Century Gothic"/>
              <a:buNone/>
              <a:defRPr sz="1600">
                <a:solidFill>
                  <a:srgbClr val="7F7F7F"/>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24" name="Google Shape;124;p13"/>
          <p:cNvSpPr txBox="1"/>
          <p:nvPr>
            <p:ph idx="2" type="body"/>
          </p:nvPr>
        </p:nvSpPr>
        <p:spPr>
          <a:xfrm>
            <a:off x="2589212" y="4354046"/>
            <a:ext cx="8915399" cy="1555864"/>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25" name="Google Shape;125;p1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3"/>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13"/>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30" name="Google Shape;130;p13"/>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31" name="Shape 131"/>
        <p:cNvGrpSpPr/>
        <p:nvPr/>
      </p:nvGrpSpPr>
      <p:grpSpPr>
        <a:xfrm>
          <a:off x="0" y="0"/>
          <a:ext cx="0" cy="0"/>
          <a:chOff x="0" y="0"/>
          <a:chExt cx="0" cy="0"/>
        </a:xfrm>
      </p:grpSpPr>
      <p:sp>
        <p:nvSpPr>
          <p:cNvPr id="132" name="Google Shape;132;p14"/>
          <p:cNvSpPr txBox="1"/>
          <p:nvPr>
            <p:ph type="title"/>
          </p:nvPr>
        </p:nvSpPr>
        <p:spPr>
          <a:xfrm>
            <a:off x="2589213" y="2438400"/>
            <a:ext cx="8915400" cy="272484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168DBA"/>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4"/>
          <p:cNvSpPr txBox="1"/>
          <p:nvPr>
            <p:ph idx="1" type="body"/>
          </p:nvPr>
        </p:nvSpPr>
        <p:spPr>
          <a:xfrm>
            <a:off x="2589213" y="5181600"/>
            <a:ext cx="8915400" cy="729622"/>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4" name="Google Shape;134;p1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4"/>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38" name="Shape 138"/>
        <p:cNvGrpSpPr/>
        <p:nvPr/>
      </p:nvGrpSpPr>
      <p:grpSpPr>
        <a:xfrm>
          <a:off x="0" y="0"/>
          <a:ext cx="0" cy="0"/>
          <a:chOff x="0" y="0"/>
          <a:chExt cx="0" cy="0"/>
        </a:xfrm>
      </p:grpSpPr>
      <p:sp>
        <p:nvSpPr>
          <p:cNvPr id="139" name="Google Shape;139;p15"/>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168DBA"/>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5"/>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1" name="Google Shape;141;p15"/>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2" name="Google Shape;142;p1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5"/>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15"/>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47" name="Google Shape;147;p15"/>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48" name="Shape 148"/>
        <p:cNvGrpSpPr/>
        <p:nvPr/>
      </p:nvGrpSpPr>
      <p:grpSpPr>
        <a:xfrm>
          <a:off x="0" y="0"/>
          <a:ext cx="0" cy="0"/>
          <a:chOff x="0" y="0"/>
          <a:chExt cx="0" cy="0"/>
        </a:xfrm>
      </p:grpSpPr>
      <p:sp>
        <p:nvSpPr>
          <p:cNvPr id="149" name="Google Shape;149;p16"/>
          <p:cNvSpPr txBox="1"/>
          <p:nvPr>
            <p:ph type="title"/>
          </p:nvPr>
        </p:nvSpPr>
        <p:spPr>
          <a:xfrm>
            <a:off x="2589212" y="627407"/>
            <a:ext cx="8915399" cy="28800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168DBA"/>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6"/>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1" name="Google Shape;151;p16"/>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2" name="Google Shape;152;p1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6"/>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6" name="Shape 156"/>
        <p:cNvGrpSpPr/>
        <p:nvPr/>
      </p:nvGrpSpPr>
      <p:grpSpPr>
        <a:xfrm>
          <a:off x="0" y="0"/>
          <a:ext cx="0" cy="0"/>
          <a:chOff x="0" y="0"/>
          <a:chExt cx="0" cy="0"/>
        </a:xfrm>
      </p:grpSpPr>
      <p:sp>
        <p:nvSpPr>
          <p:cNvPr id="157" name="Google Shape;157;p17"/>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7"/>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9" name="Google Shape;159;p1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1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63" name="Shape 163"/>
        <p:cNvGrpSpPr/>
        <p:nvPr/>
      </p:nvGrpSpPr>
      <p:grpSpPr>
        <a:xfrm>
          <a:off x="0" y="0"/>
          <a:ext cx="0" cy="0"/>
          <a:chOff x="0" y="0"/>
          <a:chExt cx="0" cy="0"/>
        </a:xfrm>
      </p:grpSpPr>
      <p:sp>
        <p:nvSpPr>
          <p:cNvPr id="164" name="Google Shape;164;p18"/>
          <p:cNvSpPr txBox="1"/>
          <p:nvPr>
            <p:ph type="title"/>
          </p:nvPr>
        </p:nvSpPr>
        <p:spPr>
          <a:xfrm rot="5400000">
            <a:off x="7756704" y="2165513"/>
            <a:ext cx="5283817" cy="22076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8"/>
          <p:cNvSpPr txBox="1"/>
          <p:nvPr>
            <p:ph idx="1" type="body"/>
          </p:nvPr>
        </p:nvSpPr>
        <p:spPr>
          <a:xfrm rot="5400000">
            <a:off x="3185803" y="30814"/>
            <a:ext cx="5283817" cy="6477000"/>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66" name="Google Shape;166;p1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1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8"/>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3" name="Shape 203"/>
        <p:cNvGrpSpPr/>
        <p:nvPr/>
      </p:nvGrpSpPr>
      <p:grpSpPr>
        <a:xfrm>
          <a:off x="0" y="0"/>
          <a:ext cx="0" cy="0"/>
          <a:chOff x="0" y="0"/>
          <a:chExt cx="0" cy="0"/>
        </a:xfrm>
      </p:grpSpPr>
      <p:sp>
        <p:nvSpPr>
          <p:cNvPr id="204" name="Google Shape;204;p20"/>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2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2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0"/>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09" name="Shape 209"/>
        <p:cNvGrpSpPr/>
        <p:nvPr/>
      </p:nvGrpSpPr>
      <p:grpSpPr>
        <a:xfrm>
          <a:off x="0" y="0"/>
          <a:ext cx="0" cy="0"/>
          <a:chOff x="0" y="0"/>
          <a:chExt cx="0" cy="0"/>
        </a:xfrm>
      </p:grpSpPr>
      <p:sp>
        <p:nvSpPr>
          <p:cNvPr id="210" name="Google Shape;210;p2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21"/>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212" name="Google Shape;212;p21"/>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213" name="Google Shape;213;p2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2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2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3"/>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7" name="Shape 217"/>
        <p:cNvGrpSpPr/>
        <p:nvPr/>
      </p:nvGrpSpPr>
      <p:grpSpPr>
        <a:xfrm>
          <a:off x="0" y="0"/>
          <a:ext cx="0" cy="0"/>
          <a:chOff x="0" y="0"/>
          <a:chExt cx="0" cy="0"/>
        </a:xfrm>
      </p:grpSpPr>
      <p:sp>
        <p:nvSpPr>
          <p:cNvPr id="218" name="Google Shape;218;p22"/>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22"/>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220" name="Google Shape;220;p2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2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2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5" name="Shape 55"/>
        <p:cNvGrpSpPr/>
        <p:nvPr/>
      </p:nvGrpSpPr>
      <p:grpSpPr>
        <a:xfrm>
          <a:off x="0" y="0"/>
          <a:ext cx="0" cy="0"/>
          <a:chOff x="0" y="0"/>
          <a:chExt cx="0" cy="0"/>
        </a:xfrm>
      </p:grpSpPr>
      <p:sp>
        <p:nvSpPr>
          <p:cNvPr id="56" name="Google Shape;56;p4"/>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58" name="Google Shape;58;p4"/>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59" name="Google Shape;59;p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3" name="Shape 63"/>
        <p:cNvGrpSpPr/>
        <p:nvPr/>
      </p:nvGrpSpPr>
      <p:grpSpPr>
        <a:xfrm>
          <a:off x="0" y="0"/>
          <a:ext cx="0" cy="0"/>
          <a:chOff x="0" y="0"/>
          <a:chExt cx="0" cy="0"/>
        </a:xfrm>
      </p:grpSpPr>
      <p:sp>
        <p:nvSpPr>
          <p:cNvPr id="64" name="Google Shape;64;p5"/>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
          <p:cNvSpPr txBox="1"/>
          <p:nvPr>
            <p:ph idx="1" type="body"/>
          </p:nvPr>
        </p:nvSpPr>
        <p:spPr>
          <a:xfrm>
            <a:off x="2939373" y="1972703"/>
            <a:ext cx="399273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66" name="Google Shape;66;p5"/>
          <p:cNvSpPr txBox="1"/>
          <p:nvPr>
            <p:ph idx="2" type="body"/>
          </p:nvPr>
        </p:nvSpPr>
        <p:spPr>
          <a:xfrm>
            <a:off x="2589212" y="2548966"/>
            <a:ext cx="4342893" cy="3354060"/>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7" name="Google Shape;67;p5"/>
          <p:cNvSpPr txBox="1"/>
          <p:nvPr>
            <p:ph idx="3" type="body"/>
          </p:nvPr>
        </p:nvSpPr>
        <p:spPr>
          <a:xfrm>
            <a:off x="7506629" y="1969475"/>
            <a:ext cx="399900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68" name="Google Shape;68;p5"/>
          <p:cNvSpPr txBox="1"/>
          <p:nvPr>
            <p:ph idx="4" type="body"/>
          </p:nvPr>
        </p:nvSpPr>
        <p:spPr>
          <a:xfrm>
            <a:off x="7166957" y="2545738"/>
            <a:ext cx="4338674" cy="3354060"/>
          </a:xfrm>
          <a:prstGeom prst="rect">
            <a:avLst/>
          </a:prstGeom>
          <a:noFill/>
          <a:ln>
            <a:noFill/>
          </a:ln>
        </p:spPr>
        <p:txBody>
          <a:bodyPr anchorCtr="0" anchor="t"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9" name="Google Shape;69;p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aption">
  <p:cSld name="1_Title and Caption">
    <p:spTree>
      <p:nvGrpSpPr>
        <p:cNvPr id="73" name="Shape 73"/>
        <p:cNvGrpSpPr/>
        <p:nvPr/>
      </p:nvGrpSpPr>
      <p:grpSpPr>
        <a:xfrm>
          <a:off x="0" y="0"/>
          <a:ext cx="0" cy="0"/>
          <a:chOff x="0" y="0"/>
          <a:chExt cx="0" cy="0"/>
        </a:xfrm>
      </p:grpSpPr>
      <p:sp>
        <p:nvSpPr>
          <p:cNvPr id="74" name="Google Shape;74;p6"/>
          <p:cNvSpPr txBox="1"/>
          <p:nvPr>
            <p:ph type="title"/>
          </p:nvPr>
        </p:nvSpPr>
        <p:spPr>
          <a:xfrm>
            <a:off x="1484312" y="685800"/>
            <a:ext cx="10018711" cy="3048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168DBA"/>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
          <p:cNvSpPr txBox="1"/>
          <p:nvPr>
            <p:ph idx="1" type="body"/>
          </p:nvPr>
        </p:nvSpPr>
        <p:spPr>
          <a:xfrm>
            <a:off x="1484312" y="4343400"/>
            <a:ext cx="10018713" cy="1447800"/>
          </a:xfrm>
          <a:prstGeom prst="rect">
            <a:avLst/>
          </a:prstGeom>
          <a:noFill/>
          <a:ln>
            <a:noFill/>
          </a:ln>
        </p:spPr>
        <p:txBody>
          <a:bodyPr anchorCtr="0" anchor="ctr" bIns="45700" lIns="91425" spcFirstLastPara="1" rIns="91425" wrap="square" tIns="45700">
            <a:noAutofit/>
          </a:bodyPr>
          <a:lstStyle>
            <a:lvl1pPr indent="-228600" lvl="0" marL="457200" algn="ctr">
              <a:spcBef>
                <a:spcPts val="1000"/>
              </a:spcBef>
              <a:spcAft>
                <a:spcPts val="0"/>
              </a:spcAft>
              <a:buSzPts val="2000"/>
              <a:buNone/>
              <a:defRPr sz="2000">
                <a:solidFill>
                  <a:schemeClr val="dk1"/>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76" name="Google Shape;76;p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9" name="Shape 79"/>
        <p:cNvGrpSpPr/>
        <p:nvPr/>
      </p:nvGrpSpPr>
      <p:grpSpPr>
        <a:xfrm>
          <a:off x="0" y="0"/>
          <a:ext cx="0" cy="0"/>
          <a:chOff x="0" y="0"/>
          <a:chExt cx="0" cy="0"/>
        </a:xfrm>
      </p:grpSpPr>
      <p:sp>
        <p:nvSpPr>
          <p:cNvPr id="80" name="Google Shape;80;p7"/>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168DBA"/>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p:txBody>
      </p:sp>
      <p:sp>
        <p:nvSpPr>
          <p:cNvPr id="82" name="Google Shape;82;p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7"/>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6" name="Shape 86"/>
        <p:cNvGrpSpPr/>
        <p:nvPr/>
      </p:nvGrpSpPr>
      <p:grpSpPr>
        <a:xfrm>
          <a:off x="0" y="0"/>
          <a:ext cx="0" cy="0"/>
          <a:chOff x="0" y="0"/>
          <a:chExt cx="0" cy="0"/>
        </a:xfrm>
      </p:grpSpPr>
      <p:sp>
        <p:nvSpPr>
          <p:cNvPr id="87" name="Google Shape;87;p8"/>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168DBA"/>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8"/>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2000"/>
              <a:buNone/>
              <a:defRPr sz="20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89" name="Google Shape;89;p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8"/>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8" name="Shape 98"/>
        <p:cNvGrpSpPr/>
        <p:nvPr/>
      </p:nvGrpSpPr>
      <p:grpSpPr>
        <a:xfrm>
          <a:off x="0" y="0"/>
          <a:ext cx="0" cy="0"/>
          <a:chOff x="0" y="0"/>
          <a:chExt cx="0" cy="0"/>
        </a:xfrm>
      </p:grpSpPr>
      <p:sp>
        <p:nvSpPr>
          <p:cNvPr id="99" name="Google Shape;99;p10"/>
          <p:cNvSpPr txBox="1"/>
          <p:nvPr>
            <p:ph type="title"/>
          </p:nvPr>
        </p:nvSpPr>
        <p:spPr>
          <a:xfrm>
            <a:off x="2589212" y="446088"/>
            <a:ext cx="3505199" cy="97631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168DBA"/>
              </a:buClr>
              <a:buSzPts val="2000"/>
              <a:buFont typeface="Century Gothic"/>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0"/>
          <p:cNvSpPr txBox="1"/>
          <p:nvPr>
            <p:ph idx="1" type="body"/>
          </p:nvPr>
        </p:nvSpPr>
        <p:spPr>
          <a:xfrm>
            <a:off x="6323012" y="446088"/>
            <a:ext cx="5181600" cy="5414963"/>
          </a:xfrm>
          <a:prstGeom prst="rect">
            <a:avLst/>
          </a:prstGeom>
          <a:noFill/>
          <a:ln>
            <a:noFill/>
          </a:ln>
        </p:spPr>
        <p:txBody>
          <a:bodyPr anchorCtr="0" anchor="ctr" bIns="45700" lIns="91425" spcFirstLastPara="1" rIns="91425" wrap="square" tIns="45700">
            <a:no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01" name="Google Shape;101;p10"/>
          <p:cNvSpPr txBox="1"/>
          <p:nvPr>
            <p:ph idx="2" type="body"/>
          </p:nvPr>
        </p:nvSpPr>
        <p:spPr>
          <a:xfrm>
            <a:off x="2589212" y="1598613"/>
            <a:ext cx="3505199" cy="4262436"/>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02" name="Google Shape;102;p1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0"/>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9"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1"/>
          <p:cNvGrpSpPr/>
          <p:nvPr/>
        </p:nvGrpSpPr>
        <p:grpSpPr>
          <a:xfrm>
            <a:off x="27222" y="157"/>
            <a:ext cx="2356674" cy="6853096"/>
            <a:chOff x="6627813" y="195610"/>
            <a:chExt cx="1952625" cy="5678141"/>
          </a:xfrm>
        </p:grpSpPr>
        <p:sp>
          <p:nvSpPr>
            <p:cNvPr id="24" name="Google Shape;24;p1"/>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1"/>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168DBA"/>
              </a:buClr>
              <a:buSzPts val="3600"/>
              <a:buFont typeface="Century Gothic"/>
              <a:buNone/>
              <a:defRPr b="0" i="0" sz="3600" u="none" cap="none" strike="noStrike">
                <a:solidFill>
                  <a:srgbClr val="168DB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8" name="Google Shape;38;p1"/>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9" name="Google Shape;39;p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788A99"/>
            </a:gs>
            <a:gs pos="100000">
              <a:srgbClr val="26516A"/>
            </a:gs>
          </a:gsLst>
          <a:lin ang="5400000" scaled="0"/>
        </a:gradFill>
      </p:bgPr>
    </p:bg>
    <p:spTree>
      <p:nvGrpSpPr>
        <p:cNvPr id="170" name="Shape 170"/>
        <p:cNvGrpSpPr/>
        <p:nvPr/>
      </p:nvGrpSpPr>
      <p:grpSpPr>
        <a:xfrm>
          <a:off x="0" y="0"/>
          <a:ext cx="0" cy="0"/>
          <a:chOff x="0" y="0"/>
          <a:chExt cx="0" cy="0"/>
        </a:xfrm>
      </p:grpSpPr>
      <p:grpSp>
        <p:nvGrpSpPr>
          <p:cNvPr id="171" name="Google Shape;171;p19"/>
          <p:cNvGrpSpPr/>
          <p:nvPr/>
        </p:nvGrpSpPr>
        <p:grpSpPr>
          <a:xfrm>
            <a:off x="1" y="228600"/>
            <a:ext cx="2851516" cy="6638628"/>
            <a:chOff x="2487613" y="285750"/>
            <a:chExt cx="2428875" cy="5654676"/>
          </a:xfrm>
        </p:grpSpPr>
        <p:sp>
          <p:nvSpPr>
            <p:cNvPr id="172" name="Google Shape;172;p1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9"/>
          <p:cNvGrpSpPr/>
          <p:nvPr/>
        </p:nvGrpSpPr>
        <p:grpSpPr>
          <a:xfrm>
            <a:off x="27222" y="157"/>
            <a:ext cx="2356674" cy="6853096"/>
            <a:chOff x="6627813" y="195610"/>
            <a:chExt cx="1952625" cy="5678141"/>
          </a:xfrm>
        </p:grpSpPr>
        <p:sp>
          <p:nvSpPr>
            <p:cNvPr id="185" name="Google Shape;185;p19"/>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9"/>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9"/>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168DBA"/>
              </a:buClr>
              <a:buSzPts val="3600"/>
              <a:buFont typeface="Century Gothic"/>
              <a:buNone/>
              <a:defRPr b="0" i="0" sz="3600" u="none" cap="none" strike="noStrike">
                <a:solidFill>
                  <a:srgbClr val="168DB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99" name="Google Shape;199;p19"/>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200" name="Google Shape;200;p1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01" name="Google Shape;201;p1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02" name="Google Shape;202;p19"/>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11.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0.png"/><Relationship Id="rId5" Type="http://schemas.openxmlformats.org/officeDocument/2006/relationships/image" Target="../media/image35.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0.jp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3"/>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lang="en-US"/>
              <a:t>Erosion and Sediment Control</a:t>
            </a:r>
            <a:br>
              <a:rPr lang="en-US"/>
            </a:br>
            <a:r>
              <a:rPr lang="en-US"/>
              <a:t>Lessons Learned: Final Stabilization</a:t>
            </a:r>
            <a:endParaRPr/>
          </a:p>
        </p:txBody>
      </p:sp>
      <p:sp>
        <p:nvSpPr>
          <p:cNvPr id="229" name="Google Shape;229;p23"/>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SzPts val="1665"/>
              <a:buNone/>
            </a:pPr>
            <a:r>
              <a:rPr b="1" lang="en-US" sz="1665"/>
              <a:t>Some Things to Keep in mind during design</a:t>
            </a:r>
            <a:endParaRPr/>
          </a:p>
          <a:p>
            <a:pPr indent="-342900" lvl="0" marL="342900" rtl="0" algn="l">
              <a:lnSpc>
                <a:spcPct val="80000"/>
              </a:lnSpc>
              <a:spcBef>
                <a:spcPts val="1000"/>
              </a:spcBef>
              <a:spcAft>
                <a:spcPts val="0"/>
              </a:spcAft>
              <a:buSzPts val="1665"/>
              <a:buChar char="🠶"/>
            </a:pPr>
            <a:r>
              <a:rPr lang="en-US" sz="1665"/>
              <a:t>Doubling the slope length increases erosion potential by four times</a:t>
            </a:r>
            <a:endParaRPr/>
          </a:p>
          <a:p>
            <a:pPr indent="-342900" lvl="0" marL="342900" rtl="0" algn="l">
              <a:lnSpc>
                <a:spcPct val="80000"/>
              </a:lnSpc>
              <a:spcBef>
                <a:spcPts val="1000"/>
              </a:spcBef>
              <a:spcAft>
                <a:spcPts val="0"/>
              </a:spcAft>
              <a:buSzPts val="1665"/>
              <a:buChar char="🠶"/>
            </a:pPr>
            <a:r>
              <a:rPr lang="en-US" sz="1665"/>
              <a:t>Doubling the slope gradient increases erosion potential by five times</a:t>
            </a:r>
            <a:endParaRPr/>
          </a:p>
          <a:p>
            <a:pPr indent="0" lvl="0" marL="0" rtl="0" algn="l">
              <a:lnSpc>
                <a:spcPct val="80000"/>
              </a:lnSpc>
              <a:spcBef>
                <a:spcPts val="1000"/>
              </a:spcBef>
              <a:spcAft>
                <a:spcPts val="0"/>
              </a:spcAft>
              <a:buSzPts val="1665"/>
              <a:buNone/>
            </a:pPr>
            <a:r>
              <a:t/>
            </a:r>
            <a:endParaRPr sz="1665"/>
          </a:p>
          <a:p>
            <a:pPr indent="0" lvl="0" marL="0" rtl="0" algn="ctr">
              <a:lnSpc>
                <a:spcPct val="80000"/>
              </a:lnSpc>
              <a:spcBef>
                <a:spcPts val="1000"/>
              </a:spcBef>
              <a:spcAft>
                <a:spcPts val="0"/>
              </a:spcAft>
              <a:buSzPts val="1665"/>
              <a:buNone/>
            </a:pPr>
            <a:r>
              <a:rPr b="1" lang="en-US" sz="1665"/>
              <a:t>Following construction </a:t>
            </a:r>
            <a:r>
              <a:rPr b="1" lang="en-US" sz="1665" u="sng"/>
              <a:t>all</a:t>
            </a:r>
            <a:r>
              <a:rPr b="1" lang="en-US" sz="1665"/>
              <a:t> surfaces must be final stabilized</a:t>
            </a:r>
            <a:endParaRPr sz="1665"/>
          </a:p>
          <a:p>
            <a:pPr indent="-342900" lvl="0" marL="342900" rtl="0" algn="l">
              <a:lnSpc>
                <a:spcPct val="80000"/>
              </a:lnSpc>
              <a:spcBef>
                <a:spcPts val="1000"/>
              </a:spcBef>
              <a:spcAft>
                <a:spcPts val="0"/>
              </a:spcAft>
              <a:buSzPts val="1665"/>
              <a:buChar char="🠶"/>
            </a:pPr>
            <a:r>
              <a:rPr lang="en-US" sz="1665"/>
              <a:t>Built environment</a:t>
            </a:r>
            <a:endParaRPr/>
          </a:p>
          <a:p>
            <a:pPr indent="-342900" lvl="0" marL="342900" rtl="0" algn="l">
              <a:lnSpc>
                <a:spcPct val="80000"/>
              </a:lnSpc>
              <a:spcBef>
                <a:spcPts val="1000"/>
              </a:spcBef>
              <a:spcAft>
                <a:spcPts val="0"/>
              </a:spcAft>
              <a:buSzPts val="1665"/>
              <a:buChar char="🠶"/>
            </a:pPr>
            <a:r>
              <a:rPr lang="en-US" sz="1665"/>
              <a:t>Fractured rock</a:t>
            </a:r>
            <a:endParaRPr/>
          </a:p>
          <a:p>
            <a:pPr indent="-342900" lvl="0" marL="342900" rtl="0" algn="l">
              <a:lnSpc>
                <a:spcPct val="80000"/>
              </a:lnSpc>
              <a:spcBef>
                <a:spcPts val="1000"/>
              </a:spcBef>
              <a:spcAft>
                <a:spcPts val="0"/>
              </a:spcAft>
              <a:buSzPts val="1665"/>
              <a:buChar char="🠶"/>
            </a:pPr>
            <a:r>
              <a:rPr lang="en-US" sz="1665"/>
              <a:t>Vegetation</a:t>
            </a:r>
            <a:endParaRPr/>
          </a:p>
          <a:p>
            <a:pPr indent="-285750" lvl="1" marL="742950" rtl="0" algn="l">
              <a:lnSpc>
                <a:spcPct val="80000"/>
              </a:lnSpc>
              <a:spcBef>
                <a:spcPts val="1000"/>
              </a:spcBef>
              <a:spcAft>
                <a:spcPts val="0"/>
              </a:spcAft>
              <a:buSzPts val="1480"/>
              <a:buChar char="🠶"/>
            </a:pPr>
            <a:r>
              <a:rPr lang="en-US" sz="1480"/>
              <a:t>USDA maximum recommended slope where mowing is anticipated is 20%.</a:t>
            </a:r>
            <a:endParaRPr/>
          </a:p>
          <a:p>
            <a:pPr indent="-285750" lvl="1" marL="742950" rtl="0" algn="l">
              <a:lnSpc>
                <a:spcPct val="80000"/>
              </a:lnSpc>
              <a:spcBef>
                <a:spcPts val="1000"/>
              </a:spcBef>
              <a:spcAft>
                <a:spcPts val="0"/>
              </a:spcAft>
              <a:buSzPts val="1480"/>
              <a:buChar char="🠶"/>
            </a:pPr>
            <a:r>
              <a:rPr lang="en-US" sz="1480"/>
              <a:t>Beyond 3h:1v consider using engineered soil retention structures to hold topsoil on embankments.</a:t>
            </a:r>
            <a:endParaRPr/>
          </a:p>
          <a:p>
            <a:pPr indent="-342900" lvl="0" marL="342900" rtl="0" algn="l">
              <a:lnSpc>
                <a:spcPct val="80000"/>
              </a:lnSpc>
              <a:spcBef>
                <a:spcPts val="1000"/>
              </a:spcBef>
              <a:spcAft>
                <a:spcPts val="0"/>
              </a:spcAft>
              <a:buSzPts val="1665"/>
              <a:buChar char="🠶"/>
            </a:pPr>
            <a:r>
              <a:rPr lang="en-US" sz="1665"/>
              <a:t> Low erodible soils</a:t>
            </a:r>
            <a:endParaRPr/>
          </a:p>
          <a:p>
            <a:pPr indent="-191769" lvl="1" marL="742950" rtl="0" algn="l">
              <a:lnSpc>
                <a:spcPct val="80000"/>
              </a:lnSpc>
              <a:spcBef>
                <a:spcPts val="1000"/>
              </a:spcBef>
              <a:spcAft>
                <a:spcPts val="0"/>
              </a:spcAft>
              <a:buSzPts val="1480"/>
              <a:buNone/>
            </a:pPr>
            <a:r>
              <a:t/>
            </a:r>
            <a:endParaRPr sz="1480"/>
          </a:p>
          <a:p>
            <a:pPr indent="0" lvl="0" marL="0" rtl="0" algn="l">
              <a:lnSpc>
                <a:spcPct val="80000"/>
              </a:lnSpc>
              <a:spcBef>
                <a:spcPts val="1000"/>
              </a:spcBef>
              <a:spcAft>
                <a:spcPts val="0"/>
              </a:spcAft>
              <a:buSzPts val="1665"/>
              <a:buNone/>
            </a:pPr>
            <a:r>
              <a:t/>
            </a:r>
            <a:endParaRPr sz="1665"/>
          </a:p>
        </p:txBody>
      </p:sp>
      <p:pic>
        <p:nvPicPr>
          <p:cNvPr id="230" name="Google Shape;230;p23"/>
          <p:cNvPicPr preferRelativeResize="0"/>
          <p:nvPr/>
        </p:nvPicPr>
        <p:blipFill rotWithShape="1">
          <a:blip r:embed="rId3">
            <a:alphaModFix/>
          </a:blip>
          <a:srcRect b="0" l="0" r="0" t="0"/>
          <a:stretch/>
        </p:blipFill>
        <p:spPr>
          <a:xfrm>
            <a:off x="10375235" y="5724046"/>
            <a:ext cx="1816765" cy="11339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47" name="Shape 547"/>
        <p:cNvGrpSpPr/>
        <p:nvPr/>
      </p:nvGrpSpPr>
      <p:grpSpPr>
        <a:xfrm>
          <a:off x="0" y="0"/>
          <a:ext cx="0" cy="0"/>
          <a:chOff x="0" y="0"/>
          <a:chExt cx="0" cy="0"/>
        </a:xfrm>
      </p:grpSpPr>
      <p:grpSp>
        <p:nvGrpSpPr>
          <p:cNvPr id="548" name="Google Shape;548;p32"/>
          <p:cNvGrpSpPr/>
          <p:nvPr/>
        </p:nvGrpSpPr>
        <p:grpSpPr>
          <a:xfrm>
            <a:off x="9" y="228600"/>
            <a:ext cx="2851523" cy="6638625"/>
            <a:chOff x="2487613" y="285750"/>
            <a:chExt cx="2428875" cy="5654676"/>
          </a:xfrm>
        </p:grpSpPr>
        <p:sp>
          <p:nvSpPr>
            <p:cNvPr id="549" name="Google Shape;549;p3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2"/>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32"/>
          <p:cNvGrpSpPr/>
          <p:nvPr/>
        </p:nvGrpSpPr>
        <p:grpSpPr>
          <a:xfrm>
            <a:off x="27225" y="157"/>
            <a:ext cx="2356675" cy="6853096"/>
            <a:chOff x="6627813" y="195610"/>
            <a:chExt cx="1952625" cy="5678141"/>
          </a:xfrm>
        </p:grpSpPr>
        <p:sp>
          <p:nvSpPr>
            <p:cNvPr id="562" name="Google Shape;562;p32"/>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2"/>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32"/>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2"/>
          <p:cNvSpPr/>
          <p:nvPr/>
        </p:nvSpPr>
        <p:spPr>
          <a:xfrm>
            <a:off x="0" y="-786"/>
            <a:ext cx="4619543" cy="6854038"/>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77" name="Google Shape;577;p32"/>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Font typeface="Century Gothic"/>
              <a:buNone/>
            </a:pPr>
            <a:r>
              <a:rPr lang="en-US" sz="2000">
                <a:solidFill>
                  <a:schemeClr val="lt1"/>
                </a:solidFill>
              </a:rPr>
              <a:t>Erosion and Sediment Control</a:t>
            </a:r>
            <a:br>
              <a:rPr lang="en-US" sz="2000">
                <a:solidFill>
                  <a:schemeClr val="lt1"/>
                </a:solidFill>
              </a:rPr>
            </a:br>
            <a:r>
              <a:rPr lang="en-US" sz="2000">
                <a:solidFill>
                  <a:schemeClr val="lt1"/>
                </a:solidFill>
              </a:rPr>
              <a:t>Lessons Learned: Paperwork</a:t>
            </a:r>
            <a:endParaRPr/>
          </a:p>
        </p:txBody>
      </p:sp>
      <p:sp>
        <p:nvSpPr>
          <p:cNvPr id="578" name="Google Shape;578;p32"/>
          <p:cNvSpPr txBox="1"/>
          <p:nvPr>
            <p:ph idx="2" type="body"/>
          </p:nvPr>
        </p:nvSpPr>
        <p:spPr>
          <a:xfrm>
            <a:off x="649225" y="2133600"/>
            <a:ext cx="3650278" cy="375925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E8E63F"/>
              </a:buClr>
              <a:buSzPts val="1800"/>
              <a:buNone/>
            </a:pPr>
            <a:r>
              <a:rPr b="1" lang="en-US"/>
              <a:t>80% of violations under NPDES/APDES are for incomplete or missing paperwork</a:t>
            </a:r>
            <a:endParaRPr/>
          </a:p>
          <a:p>
            <a:pPr indent="-342900" lvl="0" marL="342900" rtl="0" algn="l">
              <a:spcBef>
                <a:spcPts val="1000"/>
              </a:spcBef>
              <a:spcAft>
                <a:spcPts val="0"/>
              </a:spcAft>
              <a:buClr>
                <a:srgbClr val="E8E63F"/>
              </a:buClr>
              <a:buSzPts val="1800"/>
              <a:buChar char="🠶"/>
            </a:pPr>
            <a:r>
              <a:rPr lang="en-US"/>
              <a:t>Inspection records</a:t>
            </a:r>
            <a:endParaRPr/>
          </a:p>
          <a:p>
            <a:pPr indent="-342900" lvl="0" marL="342900" rtl="0" algn="l">
              <a:spcBef>
                <a:spcPts val="1000"/>
              </a:spcBef>
              <a:spcAft>
                <a:spcPts val="0"/>
              </a:spcAft>
              <a:buClr>
                <a:srgbClr val="E8E63F"/>
              </a:buClr>
              <a:buSzPts val="1800"/>
              <a:buChar char="🠶"/>
            </a:pPr>
            <a:r>
              <a:rPr lang="en-US"/>
              <a:t>Grading/stabilization logs</a:t>
            </a:r>
            <a:endParaRPr/>
          </a:p>
          <a:p>
            <a:pPr indent="-342900" lvl="0" marL="342900" rtl="0" algn="l">
              <a:spcBef>
                <a:spcPts val="1000"/>
              </a:spcBef>
              <a:spcAft>
                <a:spcPts val="0"/>
              </a:spcAft>
              <a:buClr>
                <a:srgbClr val="E8E63F"/>
              </a:buClr>
              <a:buSzPts val="1800"/>
              <a:buChar char="🠶"/>
            </a:pPr>
            <a:r>
              <a:rPr lang="en-US"/>
              <a:t>Corrective action logs</a:t>
            </a:r>
            <a:endParaRPr/>
          </a:p>
          <a:p>
            <a:pPr indent="-342900" lvl="0" marL="342900" rtl="0" algn="l">
              <a:spcBef>
                <a:spcPts val="1000"/>
              </a:spcBef>
              <a:spcAft>
                <a:spcPts val="0"/>
              </a:spcAft>
              <a:buClr>
                <a:srgbClr val="E8E63F"/>
              </a:buClr>
              <a:buSzPts val="1800"/>
              <a:buChar char="🠶"/>
            </a:pPr>
            <a:r>
              <a:rPr lang="en-US"/>
              <a:t>SWPPP Amendment Logs</a:t>
            </a:r>
            <a:endParaRPr/>
          </a:p>
          <a:p>
            <a:pPr indent="-342900" lvl="0" marL="342900" rtl="0" algn="l">
              <a:spcBef>
                <a:spcPts val="1000"/>
              </a:spcBef>
              <a:spcAft>
                <a:spcPts val="0"/>
              </a:spcAft>
              <a:buClr>
                <a:srgbClr val="E8E63F"/>
              </a:buClr>
              <a:buSzPts val="1800"/>
              <a:buChar char="🠶"/>
            </a:pPr>
            <a:r>
              <a:rPr lang="en-US"/>
              <a:t>SWPPP Modification Logs</a:t>
            </a:r>
            <a:endParaRPr/>
          </a:p>
          <a:p>
            <a:pPr indent="-342900" lvl="0" marL="342900" rtl="0" algn="l">
              <a:spcBef>
                <a:spcPts val="1000"/>
              </a:spcBef>
              <a:spcAft>
                <a:spcPts val="0"/>
              </a:spcAft>
              <a:buClr>
                <a:srgbClr val="E8E63F"/>
              </a:buClr>
              <a:buSzPts val="1800"/>
              <a:buChar char="🠶"/>
            </a:pPr>
            <a:r>
              <a:rPr lang="en-US"/>
              <a:t>Weather Records</a:t>
            </a:r>
            <a:endParaRPr/>
          </a:p>
          <a:p>
            <a:pPr indent="-228600" lvl="0" marL="342900" rtl="0" algn="l">
              <a:spcBef>
                <a:spcPts val="1000"/>
              </a:spcBef>
              <a:spcAft>
                <a:spcPts val="0"/>
              </a:spcAft>
              <a:buClr>
                <a:srgbClr val="E8E63F"/>
              </a:buClr>
              <a:buSzPts val="1800"/>
              <a:buNone/>
            </a:pPr>
            <a:r>
              <a:t/>
            </a:r>
            <a:endParaRPr/>
          </a:p>
        </p:txBody>
      </p:sp>
      <p:pic>
        <p:nvPicPr>
          <p:cNvPr id="579" name="Google Shape;579;p32"/>
          <p:cNvPicPr preferRelativeResize="0"/>
          <p:nvPr/>
        </p:nvPicPr>
        <p:blipFill rotWithShape="1">
          <a:blip r:embed="rId3">
            <a:alphaModFix/>
          </a:blip>
          <a:srcRect b="2" l="0" r="2" t="20754"/>
          <a:stretch/>
        </p:blipFill>
        <p:spPr>
          <a:xfrm>
            <a:off x="4619543" y="10"/>
            <a:ext cx="7572457" cy="6857990"/>
          </a:xfrm>
          <a:prstGeom prst="rect">
            <a:avLst/>
          </a:prstGeom>
          <a:noFill/>
          <a:ln>
            <a:noFill/>
          </a:ln>
        </p:spPr>
      </p:pic>
      <p:pic>
        <p:nvPicPr>
          <p:cNvPr id="580" name="Google Shape;580;p32"/>
          <p:cNvPicPr preferRelativeResize="0"/>
          <p:nvPr/>
        </p:nvPicPr>
        <p:blipFill rotWithShape="1">
          <a:blip r:embed="rId4">
            <a:alphaModFix/>
          </a:blip>
          <a:srcRect b="0" l="0" r="0" t="0"/>
          <a:stretch/>
        </p:blipFill>
        <p:spPr>
          <a:xfrm>
            <a:off x="10375235" y="5724046"/>
            <a:ext cx="1816765" cy="11339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F6F6F6"/>
            </a:gs>
          </a:gsLst>
          <a:path path="circle">
            <a:fillToRect b="100%" r="100%"/>
          </a:path>
          <a:tileRect l="-100%" t="-100%"/>
        </a:gradFill>
      </p:bgPr>
    </p:bg>
    <p:spTree>
      <p:nvGrpSpPr>
        <p:cNvPr id="584" name="Shape 584"/>
        <p:cNvGrpSpPr/>
        <p:nvPr/>
      </p:nvGrpSpPr>
      <p:grpSpPr>
        <a:xfrm>
          <a:off x="0" y="0"/>
          <a:ext cx="0" cy="0"/>
          <a:chOff x="0" y="0"/>
          <a:chExt cx="0" cy="0"/>
        </a:xfrm>
      </p:grpSpPr>
      <p:sp>
        <p:nvSpPr>
          <p:cNvPr id="585" name="Google Shape;585;p33"/>
          <p:cNvSpPr/>
          <p:nvPr/>
        </p:nvSpPr>
        <p:spPr>
          <a:xfrm>
            <a:off x="0" y="-786"/>
            <a:ext cx="12192000" cy="6854038"/>
          </a:xfrm>
          <a:prstGeom prst="rect">
            <a:avLst/>
          </a:prstGeom>
          <a:gradFill>
            <a:gsLst>
              <a:gs pos="0">
                <a:schemeClr val="lt1"/>
              </a:gs>
              <a:gs pos="100000">
                <a:srgbClr val="F6F6F6"/>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86" name="Google Shape;586;p33"/>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35A49"/>
              </a:buClr>
              <a:buSzPts val="2000"/>
              <a:buFont typeface="Century Gothic"/>
              <a:buNone/>
            </a:pPr>
            <a:r>
              <a:rPr lang="en-US" sz="2000">
                <a:solidFill>
                  <a:srgbClr val="635A49"/>
                </a:solidFill>
              </a:rPr>
              <a:t>Erosion and Sediment Control</a:t>
            </a:r>
            <a:br>
              <a:rPr lang="en-US" sz="2000">
                <a:solidFill>
                  <a:srgbClr val="635A49"/>
                </a:solidFill>
              </a:rPr>
            </a:br>
            <a:r>
              <a:rPr lang="en-US" sz="2000">
                <a:solidFill>
                  <a:srgbClr val="635A49"/>
                </a:solidFill>
              </a:rPr>
              <a:t>Lessons Learned: Challenges to Come</a:t>
            </a:r>
            <a:endParaRPr/>
          </a:p>
        </p:txBody>
      </p:sp>
      <p:sp>
        <p:nvSpPr>
          <p:cNvPr id="587" name="Google Shape;587;p33"/>
          <p:cNvSpPr/>
          <p:nvPr/>
        </p:nvSpPr>
        <p:spPr>
          <a:xfrm>
            <a:off x="0" y="0"/>
            <a:ext cx="182880" cy="6858000"/>
          </a:xfrm>
          <a:prstGeom prst="rect">
            <a:avLst/>
          </a:prstGeom>
          <a:solidFill>
            <a:srgbClr val="635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3"/>
          <p:cNvSpPr txBox="1"/>
          <p:nvPr>
            <p:ph idx="1" type="body"/>
          </p:nvPr>
        </p:nvSpPr>
        <p:spPr>
          <a:xfrm>
            <a:off x="649225" y="2133600"/>
            <a:ext cx="3650278" cy="375925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89BFFE"/>
              </a:buClr>
              <a:buSzPts val="1800"/>
              <a:buChar char="🠶"/>
            </a:pPr>
            <a:r>
              <a:rPr lang="en-US"/>
              <a:t>Effluent Guide Limits (EGLs)</a:t>
            </a:r>
            <a:endParaRPr/>
          </a:p>
          <a:p>
            <a:pPr indent="-342900" lvl="0" marL="342900" rtl="0" algn="l">
              <a:spcBef>
                <a:spcPts val="1000"/>
              </a:spcBef>
              <a:spcAft>
                <a:spcPts val="0"/>
              </a:spcAft>
              <a:buClr>
                <a:srgbClr val="89BFFE"/>
              </a:buClr>
              <a:buSzPts val="1800"/>
              <a:buChar char="🠶"/>
            </a:pPr>
            <a:r>
              <a:rPr lang="en-US"/>
              <a:t>Landscape Challenges</a:t>
            </a:r>
            <a:endParaRPr/>
          </a:p>
          <a:p>
            <a:pPr indent="-342900" lvl="0" marL="342900" rtl="0" algn="l">
              <a:spcBef>
                <a:spcPts val="1000"/>
              </a:spcBef>
              <a:spcAft>
                <a:spcPts val="0"/>
              </a:spcAft>
              <a:buClr>
                <a:srgbClr val="89BFFE"/>
              </a:buClr>
              <a:buSzPts val="1800"/>
              <a:buChar char="🠶"/>
            </a:pPr>
            <a:r>
              <a:rPr lang="en-US"/>
              <a:t>Increased Enforcement</a:t>
            </a:r>
            <a:endParaRPr/>
          </a:p>
          <a:p>
            <a:pPr indent="-342900" lvl="0" marL="342900" rtl="0" algn="l">
              <a:spcBef>
                <a:spcPts val="1000"/>
              </a:spcBef>
              <a:spcAft>
                <a:spcPts val="0"/>
              </a:spcAft>
              <a:buClr>
                <a:srgbClr val="89BFFE"/>
              </a:buClr>
              <a:buSzPts val="1800"/>
              <a:buChar char="🠶"/>
            </a:pPr>
            <a:r>
              <a:rPr lang="en-US"/>
              <a:t>Costs</a:t>
            </a:r>
            <a:endParaRPr/>
          </a:p>
        </p:txBody>
      </p:sp>
      <p:sp>
        <p:nvSpPr>
          <p:cNvPr id="589" name="Google Shape;589;p33"/>
          <p:cNvSpPr/>
          <p:nvPr/>
        </p:nvSpPr>
        <p:spPr>
          <a:xfrm>
            <a:off x="-1" y="6061223"/>
            <a:ext cx="1038036" cy="506277"/>
          </a:xfrm>
          <a:custGeom>
            <a:rect b="b" l="l" r="r" t="t"/>
            <a:pathLst>
              <a:path extrusionOk="0" h="506277" w="1038036">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90" name="Google Shape;590;p33"/>
          <p:cNvPicPr preferRelativeResize="0"/>
          <p:nvPr/>
        </p:nvPicPr>
        <p:blipFill rotWithShape="1">
          <a:blip r:embed="rId3">
            <a:alphaModFix/>
          </a:blip>
          <a:srcRect b="0" l="18696" r="19150" t="0"/>
          <a:stretch/>
        </p:blipFill>
        <p:spPr>
          <a:xfrm>
            <a:off x="4619543" y="10"/>
            <a:ext cx="7572457" cy="6853242"/>
          </a:xfrm>
          <a:prstGeom prst="rect">
            <a:avLst/>
          </a:prstGeom>
          <a:noFill/>
          <a:ln>
            <a:noFill/>
          </a:ln>
        </p:spPr>
      </p:pic>
      <p:pic>
        <p:nvPicPr>
          <p:cNvPr id="591" name="Google Shape;591;p33"/>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34"/>
          <p:cNvSpPr txBox="1"/>
          <p:nvPr>
            <p:ph type="title"/>
          </p:nvPr>
        </p:nvSpPr>
        <p:spPr>
          <a:xfrm>
            <a:off x="647654" y="1447800"/>
            <a:ext cx="4802187" cy="332958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68DBA"/>
              </a:buClr>
              <a:buSzPts val="4050"/>
              <a:buFont typeface="Century Gothic"/>
              <a:buNone/>
            </a:pPr>
            <a:r>
              <a:rPr lang="en-US" sz="4050"/>
              <a:t>Introduction to the Multi Sector General Permit for Discharges Associated with Industrial Activity</a:t>
            </a:r>
            <a:endParaRPr/>
          </a:p>
        </p:txBody>
      </p:sp>
      <p:pic>
        <p:nvPicPr>
          <p:cNvPr id="598" name="Google Shape;598;p34"/>
          <p:cNvPicPr preferRelativeResize="0"/>
          <p:nvPr/>
        </p:nvPicPr>
        <p:blipFill rotWithShape="1">
          <a:blip r:embed="rId3">
            <a:alphaModFix/>
          </a:blip>
          <a:srcRect b="3" l="0" r="3" t="19821"/>
          <a:stretch/>
        </p:blipFill>
        <p:spPr>
          <a:xfrm>
            <a:off x="6103423" y="3428999"/>
            <a:ext cx="6087038" cy="3428539"/>
          </a:xfrm>
          <a:prstGeom prst="rect">
            <a:avLst/>
          </a:prstGeom>
          <a:solidFill>
            <a:srgbClr val="272727"/>
          </a:solidFill>
          <a:ln>
            <a:noFill/>
          </a:ln>
        </p:spPr>
      </p:pic>
      <p:pic>
        <p:nvPicPr>
          <p:cNvPr id="599" name="Google Shape;599;p34"/>
          <p:cNvPicPr preferRelativeResize="0"/>
          <p:nvPr/>
        </p:nvPicPr>
        <p:blipFill rotWithShape="1">
          <a:blip r:embed="rId4">
            <a:alphaModFix/>
          </a:blip>
          <a:srcRect b="-2" l="1116" r="2135" t="0"/>
          <a:stretch/>
        </p:blipFill>
        <p:spPr>
          <a:xfrm>
            <a:off x="6103423" y="-1"/>
            <a:ext cx="6087038" cy="3429001"/>
          </a:xfrm>
          <a:prstGeom prst="rect">
            <a:avLst/>
          </a:prstGeom>
          <a:solidFill>
            <a:schemeClr val="dk1"/>
          </a:solidFill>
          <a:ln>
            <a:noFill/>
          </a:ln>
        </p:spPr>
      </p:pic>
      <p:pic>
        <p:nvPicPr>
          <p:cNvPr id="600" name="Google Shape;600;p34"/>
          <p:cNvPicPr preferRelativeResize="0"/>
          <p:nvPr/>
        </p:nvPicPr>
        <p:blipFill rotWithShape="1">
          <a:blip r:embed="rId5">
            <a:alphaModFix/>
          </a:blip>
          <a:srcRect b="0" l="0" r="0" t="0"/>
          <a:stretch/>
        </p:blipFill>
        <p:spPr>
          <a:xfrm>
            <a:off x="6103423" y="2749"/>
            <a:ext cx="6090432" cy="3426249"/>
          </a:xfrm>
          <a:prstGeom prst="rect">
            <a:avLst/>
          </a:prstGeom>
          <a:noFill/>
          <a:ln>
            <a:noFill/>
          </a:ln>
        </p:spPr>
      </p:pic>
      <p:pic>
        <p:nvPicPr>
          <p:cNvPr id="601" name="Google Shape;601;p34"/>
          <p:cNvPicPr preferRelativeResize="0"/>
          <p:nvPr/>
        </p:nvPicPr>
        <p:blipFill rotWithShape="1">
          <a:blip r:embed="rId6">
            <a:alphaModFix/>
          </a:blip>
          <a:srcRect b="0" l="0" r="0" t="0"/>
          <a:stretch/>
        </p:blipFill>
        <p:spPr>
          <a:xfrm>
            <a:off x="297380" y="0"/>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605" name="Shape 605"/>
        <p:cNvGrpSpPr/>
        <p:nvPr/>
      </p:nvGrpSpPr>
      <p:grpSpPr>
        <a:xfrm>
          <a:off x="0" y="0"/>
          <a:ext cx="0" cy="0"/>
          <a:chOff x="0" y="0"/>
          <a:chExt cx="0" cy="0"/>
        </a:xfrm>
      </p:grpSpPr>
      <p:sp>
        <p:nvSpPr>
          <p:cNvPr id="606" name="Google Shape;606;p35"/>
          <p:cNvSpPr/>
          <p:nvPr/>
        </p:nvSpPr>
        <p:spPr>
          <a:xfrm>
            <a:off x="0" y="-786"/>
            <a:ext cx="4619543" cy="6854038"/>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07" name="Google Shape;607;p35"/>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700"/>
              <a:buFont typeface="Century Gothic"/>
              <a:buNone/>
            </a:pPr>
            <a:r>
              <a:rPr b="1" lang="en-US" sz="1700">
                <a:solidFill>
                  <a:schemeClr val="lt1"/>
                </a:solidFill>
              </a:rPr>
              <a:t>Introduction to the Multi Sector General Permit for Storm Water Discharges Associated with Industrial Activity</a:t>
            </a:r>
            <a:endParaRPr/>
          </a:p>
        </p:txBody>
      </p:sp>
      <p:sp>
        <p:nvSpPr>
          <p:cNvPr id="608" name="Google Shape;608;p35"/>
          <p:cNvSpPr txBox="1"/>
          <p:nvPr>
            <p:ph idx="1" type="body"/>
          </p:nvPr>
        </p:nvSpPr>
        <p:spPr>
          <a:xfrm>
            <a:off x="649225" y="2133600"/>
            <a:ext cx="3650278" cy="37592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B588B"/>
              </a:buClr>
              <a:buSzPts val="1800"/>
              <a:buNone/>
            </a:pPr>
            <a:r>
              <a:rPr lang="en-US"/>
              <a:t>Between 1952 and 1968 the Cuyahoga River in Ohio caught fire 13 times and was biologically dead from Akron to Cleveland, some 50 river miles, toxic and anaerobic, and unable to support life. It was more a gutter than a river.</a:t>
            </a:r>
            <a:endParaRPr/>
          </a:p>
          <a:p>
            <a:pPr indent="0" lvl="0" marL="0" rtl="0" algn="l">
              <a:lnSpc>
                <a:spcPct val="90000"/>
              </a:lnSpc>
              <a:spcBef>
                <a:spcPts val="1000"/>
              </a:spcBef>
              <a:spcAft>
                <a:spcPts val="0"/>
              </a:spcAft>
              <a:buClr>
                <a:srgbClr val="4B588B"/>
              </a:buClr>
              <a:buSzPts val="1800"/>
              <a:buNone/>
            </a:pPr>
            <a:r>
              <a:t/>
            </a:r>
            <a:endParaRPr/>
          </a:p>
          <a:p>
            <a:pPr indent="0" lvl="0" marL="0" rtl="0" algn="l">
              <a:lnSpc>
                <a:spcPct val="90000"/>
              </a:lnSpc>
              <a:spcBef>
                <a:spcPts val="1000"/>
              </a:spcBef>
              <a:spcAft>
                <a:spcPts val="0"/>
              </a:spcAft>
              <a:buClr>
                <a:srgbClr val="4B588B"/>
              </a:buClr>
              <a:buSzPts val="1800"/>
              <a:buNone/>
            </a:pPr>
            <a:r>
              <a:rPr lang="en-US"/>
              <a:t>Federal Water Pollution Prevention Act amended in 1972 and became the</a:t>
            </a:r>
            <a:endParaRPr/>
          </a:p>
          <a:p>
            <a:pPr indent="0" lvl="0" marL="0" rtl="0" algn="l">
              <a:lnSpc>
                <a:spcPct val="90000"/>
              </a:lnSpc>
              <a:spcBef>
                <a:spcPts val="1000"/>
              </a:spcBef>
              <a:spcAft>
                <a:spcPts val="0"/>
              </a:spcAft>
              <a:buClr>
                <a:srgbClr val="4B588B"/>
              </a:buClr>
              <a:buSzPts val="1800"/>
              <a:buNone/>
            </a:pPr>
            <a:r>
              <a:rPr lang="en-US"/>
              <a:t>“Clean Water Act”. </a:t>
            </a:r>
            <a:endParaRPr/>
          </a:p>
        </p:txBody>
      </p:sp>
      <p:pic>
        <p:nvPicPr>
          <p:cNvPr id="609" name="Google Shape;609;p35"/>
          <p:cNvPicPr preferRelativeResize="0"/>
          <p:nvPr/>
        </p:nvPicPr>
        <p:blipFill rotWithShape="1">
          <a:blip r:embed="rId3">
            <a:alphaModFix/>
          </a:blip>
          <a:srcRect b="0" l="17558" r="27233" t="0"/>
          <a:stretch/>
        </p:blipFill>
        <p:spPr>
          <a:xfrm>
            <a:off x="4619543" y="10"/>
            <a:ext cx="7572457" cy="6857990"/>
          </a:xfrm>
          <a:prstGeom prst="rect">
            <a:avLst/>
          </a:prstGeom>
          <a:noFill/>
          <a:ln>
            <a:noFill/>
          </a:ln>
        </p:spPr>
      </p:pic>
      <p:pic>
        <p:nvPicPr>
          <p:cNvPr id="610" name="Google Shape;610;p35"/>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36"/>
          <p:cNvPicPr preferRelativeResize="0"/>
          <p:nvPr/>
        </p:nvPicPr>
        <p:blipFill rotWithShape="1">
          <a:blip r:embed="rId3">
            <a:alphaModFix/>
          </a:blip>
          <a:srcRect b="0" l="0" r="0" t="0"/>
          <a:stretch/>
        </p:blipFill>
        <p:spPr>
          <a:xfrm>
            <a:off x="1210730" y="747735"/>
            <a:ext cx="3854945" cy="2418978"/>
          </a:xfrm>
          <a:prstGeom prst="rect">
            <a:avLst/>
          </a:prstGeom>
          <a:noFill/>
          <a:ln>
            <a:noFill/>
          </a:ln>
        </p:spPr>
      </p:pic>
      <p:pic>
        <p:nvPicPr>
          <p:cNvPr id="616" name="Google Shape;616;p36"/>
          <p:cNvPicPr preferRelativeResize="0"/>
          <p:nvPr/>
        </p:nvPicPr>
        <p:blipFill rotWithShape="1">
          <a:blip r:embed="rId4">
            <a:alphaModFix/>
          </a:blip>
          <a:srcRect b="0" l="0" r="0" t="0"/>
          <a:stretch/>
        </p:blipFill>
        <p:spPr>
          <a:xfrm>
            <a:off x="1210729" y="4419264"/>
            <a:ext cx="3854945" cy="1262494"/>
          </a:xfrm>
          <a:prstGeom prst="rect">
            <a:avLst/>
          </a:prstGeom>
          <a:noFill/>
          <a:ln>
            <a:noFill/>
          </a:ln>
        </p:spPr>
      </p:pic>
      <p:pic>
        <p:nvPicPr>
          <p:cNvPr id="617" name="Google Shape;617;p36"/>
          <p:cNvPicPr preferRelativeResize="0"/>
          <p:nvPr/>
        </p:nvPicPr>
        <p:blipFill rotWithShape="1">
          <a:blip r:embed="rId5">
            <a:alphaModFix/>
          </a:blip>
          <a:srcRect b="0" l="0" r="0" t="0"/>
          <a:stretch/>
        </p:blipFill>
        <p:spPr>
          <a:xfrm>
            <a:off x="5144764" y="1298267"/>
            <a:ext cx="6410084" cy="4275525"/>
          </a:xfrm>
          <a:prstGeom prst="rect">
            <a:avLst/>
          </a:prstGeom>
          <a:noFill/>
          <a:ln>
            <a:noFill/>
          </a:ln>
        </p:spPr>
      </p:pic>
      <p:pic>
        <p:nvPicPr>
          <p:cNvPr id="618" name="Google Shape;618;p36"/>
          <p:cNvPicPr preferRelativeResize="0"/>
          <p:nvPr/>
        </p:nvPicPr>
        <p:blipFill rotWithShape="1">
          <a:blip r:embed="rId6">
            <a:alphaModFix/>
          </a:blip>
          <a:srcRect b="0" l="0" r="0" t="0"/>
          <a:stretch/>
        </p:blipFill>
        <p:spPr>
          <a:xfrm>
            <a:off x="10375235" y="5724046"/>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622" name="Shape 622"/>
        <p:cNvGrpSpPr/>
        <p:nvPr/>
      </p:nvGrpSpPr>
      <p:grpSpPr>
        <a:xfrm>
          <a:off x="0" y="0"/>
          <a:ext cx="0" cy="0"/>
          <a:chOff x="0" y="0"/>
          <a:chExt cx="0" cy="0"/>
        </a:xfrm>
      </p:grpSpPr>
      <p:sp>
        <p:nvSpPr>
          <p:cNvPr id="623" name="Google Shape;623;p37"/>
          <p:cNvSpPr/>
          <p:nvPr/>
        </p:nvSpPr>
        <p:spPr>
          <a:xfrm>
            <a:off x="2" y="0"/>
            <a:ext cx="12191998"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24" name="Google Shape;624;p37"/>
          <p:cNvSpPr txBox="1"/>
          <p:nvPr>
            <p:ph type="title"/>
          </p:nvPr>
        </p:nvSpPr>
        <p:spPr>
          <a:xfrm>
            <a:off x="3373062" y="624110"/>
            <a:ext cx="8131550" cy="128089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68DBA"/>
              </a:buClr>
              <a:buSzPts val="2800"/>
              <a:buFont typeface="Century Gothic"/>
              <a:buNone/>
            </a:pPr>
            <a:r>
              <a:rPr b="1" lang="en-US" sz="2800"/>
              <a:t>Introduction to the Multi Sector General Permit for Storm Water Discharges Associated with Industrial Activity</a:t>
            </a:r>
            <a:endParaRPr/>
          </a:p>
        </p:txBody>
      </p:sp>
      <p:sp>
        <p:nvSpPr>
          <p:cNvPr id="625" name="Google Shape;625;p37"/>
          <p:cNvSpPr/>
          <p:nvPr/>
        </p:nvSpPr>
        <p:spPr>
          <a:xfrm>
            <a:off x="1" y="0"/>
            <a:ext cx="2851515"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626" name="Google Shape;626;p37"/>
          <p:cNvGrpSpPr/>
          <p:nvPr/>
        </p:nvGrpSpPr>
        <p:grpSpPr>
          <a:xfrm>
            <a:off x="9" y="228600"/>
            <a:ext cx="2851523" cy="6638625"/>
            <a:chOff x="2487613" y="285750"/>
            <a:chExt cx="2428875" cy="5654676"/>
          </a:xfrm>
        </p:grpSpPr>
        <p:sp>
          <p:nvSpPr>
            <p:cNvPr id="627" name="Google Shape;627;p37"/>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7"/>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7"/>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7"/>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7"/>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7"/>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7"/>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7"/>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7"/>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7"/>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7"/>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7"/>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679CBE">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 name="Google Shape;639;p37"/>
          <p:cNvGrpSpPr/>
          <p:nvPr/>
        </p:nvGrpSpPr>
        <p:grpSpPr>
          <a:xfrm>
            <a:off x="27225" y="-786"/>
            <a:ext cx="2356675" cy="6854040"/>
            <a:chOff x="6627813" y="194833"/>
            <a:chExt cx="1952625" cy="5678918"/>
          </a:xfrm>
        </p:grpSpPr>
        <p:sp>
          <p:nvSpPr>
            <p:cNvPr id="640" name="Google Shape;640;p37"/>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7"/>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7"/>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7"/>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7"/>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7"/>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7"/>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7"/>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7"/>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7"/>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7"/>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7"/>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rgbClr val="223E4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37"/>
          <p:cNvSpPr/>
          <p:nvPr/>
        </p:nvSpPr>
        <p:spPr>
          <a:xfrm flipH="1" rot="10800000">
            <a:off x="-159" y="3411452"/>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7"/>
          <p:cNvSpPr txBox="1"/>
          <p:nvPr>
            <p:ph idx="1" type="body"/>
          </p:nvPr>
        </p:nvSpPr>
        <p:spPr>
          <a:xfrm>
            <a:off x="3373062" y="2133600"/>
            <a:ext cx="8131550" cy="37776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The EPA 1990 storm water regulations established National Pollutant Discharge Elimination System ( NPDES) permit requirements for industrial storm water discharges.</a:t>
            </a:r>
            <a:endParaRPr/>
          </a:p>
          <a:p>
            <a:pPr indent="0" lvl="0" marL="0" rtl="0" algn="l">
              <a:spcBef>
                <a:spcPts val="1000"/>
              </a:spcBef>
              <a:spcAft>
                <a:spcPts val="0"/>
              </a:spcAft>
              <a:buSzPts val="1800"/>
              <a:buNone/>
            </a:pPr>
            <a:r>
              <a:t/>
            </a:r>
            <a:endParaRPr/>
          </a:p>
          <a:p>
            <a:pPr indent="0" lvl="0" marL="0" rtl="0" algn="l">
              <a:spcBef>
                <a:spcPts val="1000"/>
              </a:spcBef>
              <a:spcAft>
                <a:spcPts val="0"/>
              </a:spcAft>
              <a:buSzPts val="1800"/>
              <a:buNone/>
            </a:pPr>
            <a:r>
              <a:rPr lang="en-US"/>
              <a:t>EPA issued the first Multi-Sector General Permit (MSGP) for those facilities in 1995. The current MSGP went into effect on June 4, 2015.</a:t>
            </a:r>
            <a:endParaRPr/>
          </a:p>
          <a:p>
            <a:pPr indent="0" lvl="0" marL="0" rtl="0" algn="l">
              <a:spcBef>
                <a:spcPts val="1000"/>
              </a:spcBef>
              <a:spcAft>
                <a:spcPts val="0"/>
              </a:spcAft>
              <a:buSzPts val="1800"/>
              <a:buNone/>
            </a:pPr>
            <a:r>
              <a:t/>
            </a:r>
            <a:endParaRPr/>
          </a:p>
          <a:p>
            <a:pPr indent="0" lvl="0" marL="0" rtl="0" algn="l">
              <a:spcBef>
                <a:spcPts val="1000"/>
              </a:spcBef>
              <a:spcAft>
                <a:spcPts val="0"/>
              </a:spcAft>
              <a:buSzPts val="1800"/>
              <a:buNone/>
            </a:pPr>
            <a:r>
              <a:rPr lang="en-US"/>
              <a:t>Federal regulations at 40 CFR 122.26(b)(14)(i)-(xi) require stormwater discharges associated with specific categories of industrial activity to be covered under NPDES permits (unless otherwise excluded).  </a:t>
            </a:r>
            <a:endParaRPr/>
          </a:p>
        </p:txBody>
      </p:sp>
      <p:pic>
        <p:nvPicPr>
          <p:cNvPr id="654" name="Google Shape;654;p37"/>
          <p:cNvPicPr preferRelativeResize="0"/>
          <p:nvPr/>
        </p:nvPicPr>
        <p:blipFill rotWithShape="1">
          <a:blip r:embed="rId3">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658" name="Shape 658"/>
        <p:cNvGrpSpPr/>
        <p:nvPr/>
      </p:nvGrpSpPr>
      <p:grpSpPr>
        <a:xfrm>
          <a:off x="0" y="0"/>
          <a:ext cx="0" cy="0"/>
          <a:chOff x="0" y="0"/>
          <a:chExt cx="0" cy="0"/>
        </a:xfrm>
      </p:grpSpPr>
      <p:sp>
        <p:nvSpPr>
          <p:cNvPr id="659" name="Google Shape;659;p38"/>
          <p:cNvSpPr/>
          <p:nvPr/>
        </p:nvSpPr>
        <p:spPr>
          <a:xfrm>
            <a:off x="1" y="0"/>
            <a:ext cx="4795735" cy="6858000"/>
          </a:xfrm>
          <a:prstGeom prst="rect">
            <a:avLst/>
          </a:prstGeom>
          <a:solidFill>
            <a:srgbClr val="1729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660" name="Google Shape;660;p38"/>
          <p:cNvGrpSpPr/>
          <p:nvPr/>
        </p:nvGrpSpPr>
        <p:grpSpPr>
          <a:xfrm>
            <a:off x="27225" y="-786"/>
            <a:ext cx="2356675" cy="6854040"/>
            <a:chOff x="6627813" y="194833"/>
            <a:chExt cx="1952625" cy="5678918"/>
          </a:xfrm>
        </p:grpSpPr>
        <p:sp>
          <p:nvSpPr>
            <p:cNvPr id="661" name="Google Shape;661;p38"/>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8"/>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8"/>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8"/>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8"/>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8"/>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8"/>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8"/>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8"/>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8"/>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8"/>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8"/>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3" name="Google Shape;673;p38"/>
          <p:cNvSpPr txBox="1"/>
          <p:nvPr>
            <p:ph type="title"/>
          </p:nvPr>
        </p:nvSpPr>
        <p:spPr>
          <a:xfrm>
            <a:off x="1217056" y="1093380"/>
            <a:ext cx="3068182" cy="467124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168DBA"/>
              </a:buClr>
              <a:buSzPts val="3600"/>
              <a:buFont typeface="Century Gothic"/>
              <a:buNone/>
            </a:pPr>
            <a:r>
              <a:rPr b="1" lang="en-US"/>
              <a:t>11 CATEGORIES OF REGULATED INDUSTRIAL ACTIVITIES</a:t>
            </a:r>
            <a:br>
              <a:rPr b="1" lang="en-US"/>
            </a:br>
            <a:endParaRPr b="1"/>
          </a:p>
        </p:txBody>
      </p:sp>
      <p:sp>
        <p:nvSpPr>
          <p:cNvPr id="674" name="Google Shape;674;p38"/>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8"/>
          <p:cNvSpPr/>
          <p:nvPr/>
        </p:nvSpPr>
        <p:spPr>
          <a:xfrm>
            <a:off x="4795736" y="0"/>
            <a:ext cx="7396264" cy="6858000"/>
          </a:xfrm>
          <a:prstGeom prst="rect">
            <a:avLst/>
          </a:prstGeom>
          <a:solidFill>
            <a:srgbClr val="223E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76" name="Google Shape;676;p38"/>
          <p:cNvSpPr txBox="1"/>
          <p:nvPr>
            <p:ph idx="1" type="body"/>
          </p:nvPr>
        </p:nvSpPr>
        <p:spPr>
          <a:xfrm>
            <a:off x="5285509" y="1093380"/>
            <a:ext cx="6219103" cy="4679250"/>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SzPts val="1300"/>
              <a:buChar char="🠶"/>
            </a:pPr>
            <a:r>
              <a:rPr lang="en-US" sz="1300"/>
              <a:t>Category One (i): Facilities subject to federal stormwater effluent discharge standards at 40 CFR Parts 405-471</a:t>
            </a:r>
            <a:endParaRPr/>
          </a:p>
          <a:p>
            <a:pPr indent="-342900" lvl="0" marL="342900" rtl="0" algn="l">
              <a:lnSpc>
                <a:spcPct val="90000"/>
              </a:lnSpc>
              <a:spcBef>
                <a:spcPts val="1000"/>
              </a:spcBef>
              <a:spcAft>
                <a:spcPts val="0"/>
              </a:spcAft>
              <a:buSzPts val="1300"/>
              <a:buChar char="🠶"/>
            </a:pPr>
            <a:r>
              <a:rPr lang="en-US" sz="1300"/>
              <a:t>Category Two (ii): Heavy manufacturing </a:t>
            </a:r>
            <a:endParaRPr/>
          </a:p>
          <a:p>
            <a:pPr indent="-342900" lvl="0" marL="342900" rtl="0" algn="l">
              <a:lnSpc>
                <a:spcPct val="90000"/>
              </a:lnSpc>
              <a:spcBef>
                <a:spcPts val="1000"/>
              </a:spcBef>
              <a:spcAft>
                <a:spcPts val="0"/>
              </a:spcAft>
              <a:buSzPts val="1300"/>
              <a:buChar char="🠶"/>
            </a:pPr>
            <a:r>
              <a:rPr lang="en-US" sz="1300"/>
              <a:t>Category Three (iii): Coal and mineral mining and oil and gas exploration and processing</a:t>
            </a:r>
            <a:endParaRPr/>
          </a:p>
          <a:p>
            <a:pPr indent="-342900" lvl="0" marL="342900" rtl="0" algn="l">
              <a:lnSpc>
                <a:spcPct val="90000"/>
              </a:lnSpc>
              <a:spcBef>
                <a:spcPts val="1000"/>
              </a:spcBef>
              <a:spcAft>
                <a:spcPts val="0"/>
              </a:spcAft>
              <a:buSzPts val="1300"/>
              <a:buChar char="🠶"/>
            </a:pPr>
            <a:r>
              <a:rPr lang="en-US" sz="1300"/>
              <a:t>Category Four (iv): Hazardous waste treatment, storage, and disposal facilities</a:t>
            </a:r>
            <a:endParaRPr/>
          </a:p>
          <a:p>
            <a:pPr indent="-342900" lvl="0" marL="342900" rtl="0" algn="l">
              <a:lnSpc>
                <a:spcPct val="90000"/>
              </a:lnSpc>
              <a:spcBef>
                <a:spcPts val="1000"/>
              </a:spcBef>
              <a:spcAft>
                <a:spcPts val="0"/>
              </a:spcAft>
              <a:buSzPts val="1300"/>
              <a:buChar char="🠶"/>
            </a:pPr>
            <a:r>
              <a:rPr lang="en-US" sz="1300"/>
              <a:t>Category Five (v): Landfills, land application sites, and open dumps with industrial wastes</a:t>
            </a:r>
            <a:endParaRPr/>
          </a:p>
          <a:p>
            <a:pPr indent="-342900" lvl="0" marL="342900" rtl="0" algn="l">
              <a:lnSpc>
                <a:spcPct val="90000"/>
              </a:lnSpc>
              <a:spcBef>
                <a:spcPts val="1000"/>
              </a:spcBef>
              <a:spcAft>
                <a:spcPts val="0"/>
              </a:spcAft>
              <a:buSzPts val="1300"/>
              <a:buChar char="🠶"/>
            </a:pPr>
            <a:r>
              <a:rPr lang="en-US" sz="1300"/>
              <a:t>Category Six (vi): Metal scrapyards, salvage yards, automobile junkyards, and battery reclaimers</a:t>
            </a:r>
            <a:endParaRPr/>
          </a:p>
          <a:p>
            <a:pPr indent="-342900" lvl="0" marL="342900" rtl="0" algn="l">
              <a:lnSpc>
                <a:spcPct val="90000"/>
              </a:lnSpc>
              <a:spcBef>
                <a:spcPts val="1000"/>
              </a:spcBef>
              <a:spcAft>
                <a:spcPts val="0"/>
              </a:spcAft>
              <a:buSzPts val="1300"/>
              <a:buChar char="🠶"/>
            </a:pPr>
            <a:r>
              <a:rPr lang="en-US" sz="1300"/>
              <a:t>Category Seven (vii): Steam electric power generating plants</a:t>
            </a:r>
            <a:endParaRPr/>
          </a:p>
          <a:p>
            <a:pPr indent="-342900" lvl="0" marL="342900" rtl="0" algn="l">
              <a:lnSpc>
                <a:spcPct val="90000"/>
              </a:lnSpc>
              <a:spcBef>
                <a:spcPts val="1000"/>
              </a:spcBef>
              <a:spcAft>
                <a:spcPts val="0"/>
              </a:spcAft>
              <a:buSzPts val="1300"/>
              <a:buChar char="🠶"/>
            </a:pPr>
            <a:r>
              <a:rPr lang="en-US" sz="1300"/>
              <a:t>Category Eight (viii): Transportation facilities that have vehicle maintenance, equipment cleaning, or airport deicing operations</a:t>
            </a:r>
            <a:endParaRPr/>
          </a:p>
          <a:p>
            <a:pPr indent="-342900" lvl="0" marL="342900" rtl="0" algn="l">
              <a:lnSpc>
                <a:spcPct val="90000"/>
              </a:lnSpc>
              <a:spcBef>
                <a:spcPts val="1000"/>
              </a:spcBef>
              <a:spcAft>
                <a:spcPts val="0"/>
              </a:spcAft>
              <a:buSzPts val="1300"/>
              <a:buChar char="🠶"/>
            </a:pPr>
            <a:r>
              <a:rPr lang="en-US" sz="1300"/>
              <a:t>Category Nine (ix): Treatment works treating domestic sewage with a design flow of 1 million gallons a day or more</a:t>
            </a:r>
            <a:endParaRPr/>
          </a:p>
          <a:p>
            <a:pPr indent="-342900" lvl="0" marL="342900" rtl="0" algn="l">
              <a:lnSpc>
                <a:spcPct val="90000"/>
              </a:lnSpc>
              <a:spcBef>
                <a:spcPts val="1000"/>
              </a:spcBef>
              <a:spcAft>
                <a:spcPts val="0"/>
              </a:spcAft>
              <a:buSzPts val="1300"/>
              <a:buChar char="🠶"/>
            </a:pPr>
            <a:r>
              <a:rPr lang="en-US" sz="1300"/>
              <a:t>Category Ten (x): Construction sites that disturb 5 acres or more</a:t>
            </a:r>
            <a:endParaRPr/>
          </a:p>
          <a:p>
            <a:pPr indent="-342900" lvl="0" marL="342900" rtl="0" algn="l">
              <a:lnSpc>
                <a:spcPct val="90000"/>
              </a:lnSpc>
              <a:spcBef>
                <a:spcPts val="1000"/>
              </a:spcBef>
              <a:spcAft>
                <a:spcPts val="0"/>
              </a:spcAft>
              <a:buSzPts val="1300"/>
              <a:buChar char="🠶"/>
            </a:pPr>
            <a:r>
              <a:rPr lang="en-US" sz="1300"/>
              <a:t>Category Eleven  (xi): Light Manufacturing </a:t>
            </a:r>
            <a:endParaRPr/>
          </a:p>
        </p:txBody>
      </p:sp>
      <p:pic>
        <p:nvPicPr>
          <p:cNvPr id="677" name="Google Shape;677;p38"/>
          <p:cNvPicPr preferRelativeResize="0"/>
          <p:nvPr/>
        </p:nvPicPr>
        <p:blipFill rotWithShape="1">
          <a:blip r:embed="rId3">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F6F6F6"/>
            </a:gs>
          </a:gsLst>
          <a:path path="circle">
            <a:fillToRect b="100%" r="100%"/>
          </a:path>
          <a:tileRect l="-100%" t="-100%"/>
        </a:gradFill>
      </p:bgPr>
    </p:bg>
    <p:spTree>
      <p:nvGrpSpPr>
        <p:cNvPr id="681" name="Shape 681"/>
        <p:cNvGrpSpPr/>
        <p:nvPr/>
      </p:nvGrpSpPr>
      <p:grpSpPr>
        <a:xfrm>
          <a:off x="0" y="0"/>
          <a:ext cx="0" cy="0"/>
          <a:chOff x="0" y="0"/>
          <a:chExt cx="0" cy="0"/>
        </a:xfrm>
      </p:grpSpPr>
      <p:sp>
        <p:nvSpPr>
          <p:cNvPr id="682" name="Google Shape;682;p39"/>
          <p:cNvSpPr/>
          <p:nvPr/>
        </p:nvSpPr>
        <p:spPr>
          <a:xfrm>
            <a:off x="0" y="-1"/>
            <a:ext cx="12188952" cy="6858001"/>
          </a:xfrm>
          <a:prstGeom prst="rect">
            <a:avLst/>
          </a:prstGeom>
          <a:gradFill>
            <a:gsLst>
              <a:gs pos="0">
                <a:schemeClr val="lt1"/>
              </a:gs>
              <a:gs pos="100000">
                <a:srgbClr val="F6F6F6"/>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83" name="Google Shape;683;p39"/>
          <p:cNvSpPr/>
          <p:nvPr/>
        </p:nvSpPr>
        <p:spPr>
          <a:xfrm>
            <a:off x="-1" y="0"/>
            <a:ext cx="8229600" cy="6858000"/>
          </a:xfrm>
          <a:prstGeom prst="rect">
            <a:avLst/>
          </a:prstGeom>
          <a:solidFill>
            <a:srgbClr val="4C4D34">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9"/>
          <p:cNvSpPr/>
          <p:nvPr/>
        </p:nvSpPr>
        <p:spPr>
          <a:xfrm>
            <a:off x="1" y="659027"/>
            <a:ext cx="9042690" cy="1035152"/>
          </a:xfrm>
          <a:custGeom>
            <a:rect b="b" l="l" r="r" t="t"/>
            <a:pathLst>
              <a:path extrusionOk="0" h="163" w="1902">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85" name="Google Shape;685;p39"/>
          <p:cNvSpPr txBox="1"/>
          <p:nvPr>
            <p:ph type="title"/>
          </p:nvPr>
        </p:nvSpPr>
        <p:spPr>
          <a:xfrm>
            <a:off x="541867" y="787400"/>
            <a:ext cx="7145866" cy="77893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EFFFF"/>
              </a:buClr>
              <a:buSzPts val="2000"/>
              <a:buFont typeface="Century Gothic"/>
              <a:buNone/>
            </a:pPr>
            <a:r>
              <a:rPr b="1" lang="en-US" sz="2000">
                <a:solidFill>
                  <a:srgbClr val="FEFFFF"/>
                </a:solidFill>
              </a:rPr>
              <a:t>Introduction to the Multi Sector General Permit for Storm Water Discharges Associated with Industrial Activity</a:t>
            </a:r>
            <a:endParaRPr/>
          </a:p>
        </p:txBody>
      </p:sp>
      <p:sp>
        <p:nvSpPr>
          <p:cNvPr id="686" name="Google Shape;686;p39"/>
          <p:cNvSpPr txBox="1"/>
          <p:nvPr>
            <p:ph idx="1" type="body"/>
          </p:nvPr>
        </p:nvSpPr>
        <p:spPr>
          <a:xfrm>
            <a:off x="541866" y="2032000"/>
            <a:ext cx="7145867" cy="387922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6FF00"/>
              </a:buClr>
              <a:buSzPts val="1500"/>
              <a:buNone/>
            </a:pPr>
            <a:r>
              <a:rPr lang="en-US" sz="1500">
                <a:solidFill>
                  <a:srgbClr val="FEFFFF"/>
                </a:solidFill>
              </a:rPr>
              <a:t>State of Alaska, Department of Environmental Conservation (DEC) has </a:t>
            </a:r>
            <a:r>
              <a:rPr lang="en-US" sz="1500" u="sng">
                <a:solidFill>
                  <a:srgbClr val="FEFFFF"/>
                </a:solidFill>
              </a:rPr>
              <a:t>Primacy </a:t>
            </a:r>
            <a:r>
              <a:rPr lang="en-US" sz="1500">
                <a:solidFill>
                  <a:srgbClr val="FEFFFF"/>
                </a:solidFill>
              </a:rPr>
              <a:t>for NPDES in Alaska</a:t>
            </a:r>
            <a:endParaRPr/>
          </a:p>
          <a:p>
            <a:pPr indent="0" lvl="0" marL="0" rtl="0" algn="l">
              <a:lnSpc>
                <a:spcPct val="90000"/>
              </a:lnSpc>
              <a:spcBef>
                <a:spcPts val="1000"/>
              </a:spcBef>
              <a:spcAft>
                <a:spcPts val="0"/>
              </a:spcAft>
              <a:buClr>
                <a:srgbClr val="F6FF00"/>
              </a:buClr>
              <a:buSzPts val="1500"/>
              <a:buNone/>
            </a:pPr>
            <a:r>
              <a:t/>
            </a:r>
            <a:endParaRPr sz="1500">
              <a:solidFill>
                <a:srgbClr val="FEFFFF"/>
              </a:solidFill>
            </a:endParaRPr>
          </a:p>
          <a:p>
            <a:pPr indent="0" lvl="0" marL="0" rtl="0" algn="l">
              <a:lnSpc>
                <a:spcPct val="90000"/>
              </a:lnSpc>
              <a:spcBef>
                <a:spcPts val="1000"/>
              </a:spcBef>
              <a:spcAft>
                <a:spcPts val="0"/>
              </a:spcAft>
              <a:buClr>
                <a:srgbClr val="F6FF00"/>
              </a:buClr>
              <a:buSzPts val="1500"/>
              <a:buNone/>
            </a:pPr>
            <a:r>
              <a:rPr lang="en-US" sz="1500">
                <a:solidFill>
                  <a:srgbClr val="FEFFFF"/>
                </a:solidFill>
              </a:rPr>
              <a:t>DEC issued the 2015 Multi-Sector General Permit for Storm Water Discharges Associated with Industrial Activity (2015 MSGP, AKR060000). </a:t>
            </a:r>
            <a:endParaRPr sz="1500">
              <a:solidFill>
                <a:srgbClr val="FEFFFF"/>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rgbClr val="F6FF00"/>
              </a:buClr>
              <a:buSzPts val="1500"/>
              <a:buNone/>
            </a:pPr>
            <a:r>
              <a:t/>
            </a:r>
            <a:endParaRPr sz="1500">
              <a:solidFill>
                <a:srgbClr val="FEFFFF"/>
              </a:solidFill>
              <a:latin typeface="Times New Roman"/>
              <a:ea typeface="Times New Roman"/>
              <a:cs typeface="Times New Roman"/>
              <a:sym typeface="Times New Roman"/>
            </a:endParaRPr>
          </a:p>
          <a:p>
            <a:pPr indent="0" lvl="0" marL="0" rtl="0" algn="l">
              <a:lnSpc>
                <a:spcPct val="90000"/>
              </a:lnSpc>
              <a:spcBef>
                <a:spcPts val="1000"/>
              </a:spcBef>
              <a:spcAft>
                <a:spcPts val="0"/>
              </a:spcAft>
              <a:buClr>
                <a:srgbClr val="F6FF00"/>
              </a:buClr>
              <a:buSzPts val="1500"/>
              <a:buNone/>
            </a:pPr>
            <a:r>
              <a:rPr lang="en-US" sz="1500">
                <a:solidFill>
                  <a:srgbClr val="FEFFFF"/>
                </a:solidFill>
                <a:latin typeface="Times New Roman"/>
                <a:ea typeface="Times New Roman"/>
                <a:cs typeface="Times New Roman"/>
                <a:sym typeface="Times New Roman"/>
              </a:rPr>
              <a:t>§</a:t>
            </a:r>
            <a:r>
              <a:rPr lang="en-US" sz="1500">
                <a:solidFill>
                  <a:srgbClr val="FEFFFF"/>
                </a:solidFill>
              </a:rPr>
              <a:t> 1.1</a:t>
            </a:r>
            <a:r>
              <a:rPr lang="en-US" sz="1500">
                <a:solidFill>
                  <a:srgbClr val="FEFFFF"/>
                </a:solidFill>
                <a:latin typeface="Times New Roman"/>
                <a:ea typeface="Times New Roman"/>
                <a:cs typeface="Times New Roman"/>
                <a:sym typeface="Times New Roman"/>
              </a:rPr>
              <a:t> </a:t>
            </a:r>
            <a:r>
              <a:rPr lang="en-US" sz="1500">
                <a:solidFill>
                  <a:srgbClr val="FEFFFF"/>
                </a:solidFill>
              </a:rPr>
              <a:t>The Alaska Pollutant Discharge Elimination System ( APDES) MSGP covers waters of the United States (U.S.) located in the State of Alaska, except the Indian Reservation of Metlakatla and the Denali National Park and Preserve On February 19, 2015</a:t>
            </a:r>
            <a:endParaRPr/>
          </a:p>
          <a:p>
            <a:pPr indent="0" lvl="0" marL="0" rtl="0" algn="l">
              <a:lnSpc>
                <a:spcPct val="90000"/>
              </a:lnSpc>
              <a:spcBef>
                <a:spcPts val="1000"/>
              </a:spcBef>
              <a:spcAft>
                <a:spcPts val="0"/>
              </a:spcAft>
              <a:buClr>
                <a:srgbClr val="F6FF00"/>
              </a:buClr>
              <a:buSzPts val="1500"/>
              <a:buNone/>
            </a:pPr>
            <a:r>
              <a:t/>
            </a:r>
            <a:endParaRPr sz="1500">
              <a:solidFill>
                <a:srgbClr val="FEFFFF"/>
              </a:solidFill>
            </a:endParaRPr>
          </a:p>
          <a:p>
            <a:pPr indent="0" lvl="0" marL="0" rtl="0" algn="l">
              <a:lnSpc>
                <a:spcPct val="90000"/>
              </a:lnSpc>
              <a:spcBef>
                <a:spcPts val="1000"/>
              </a:spcBef>
              <a:spcAft>
                <a:spcPts val="0"/>
              </a:spcAft>
              <a:buClr>
                <a:srgbClr val="F6FF00"/>
              </a:buClr>
              <a:buSzPts val="1500"/>
              <a:buNone/>
            </a:pPr>
            <a:r>
              <a:rPr lang="en-US" sz="1500">
                <a:solidFill>
                  <a:srgbClr val="FEFFFF"/>
                </a:solidFill>
              </a:rPr>
              <a:t>29 Industrial Sectors</a:t>
            </a:r>
            <a:endParaRPr/>
          </a:p>
        </p:txBody>
      </p:sp>
      <p:pic>
        <p:nvPicPr>
          <p:cNvPr id="687" name="Google Shape;687;p39"/>
          <p:cNvPicPr preferRelativeResize="0"/>
          <p:nvPr/>
        </p:nvPicPr>
        <p:blipFill rotWithShape="1">
          <a:blip r:embed="rId3">
            <a:alphaModFix/>
          </a:blip>
          <a:srcRect b="0" l="0" r="0" t="0"/>
          <a:stretch/>
        </p:blipFill>
        <p:spPr>
          <a:xfrm>
            <a:off x="8713057" y="2462282"/>
            <a:ext cx="3001931" cy="3001931"/>
          </a:xfrm>
          <a:prstGeom prst="rect">
            <a:avLst/>
          </a:prstGeom>
          <a:noFill/>
          <a:ln>
            <a:noFill/>
          </a:ln>
        </p:spPr>
      </p:pic>
      <p:pic>
        <p:nvPicPr>
          <p:cNvPr id="688" name="Google Shape;688;p39"/>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40"/>
          <p:cNvSpPr txBox="1"/>
          <p:nvPr>
            <p:ph type="title"/>
          </p:nvPr>
        </p:nvSpPr>
        <p:spPr>
          <a:xfrm>
            <a:off x="2020468" y="76200"/>
            <a:ext cx="4687338" cy="1641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68DBA"/>
              </a:buClr>
              <a:buSzPts val="3600"/>
              <a:buFont typeface="Century Gothic"/>
              <a:buNone/>
            </a:pPr>
            <a:r>
              <a:rPr b="1" lang="en-US"/>
              <a:t>Non-Numeric Technology-Based Effluent Limits </a:t>
            </a:r>
            <a:endParaRPr b="1"/>
          </a:p>
        </p:txBody>
      </p:sp>
      <p:sp>
        <p:nvSpPr>
          <p:cNvPr id="694" name="Google Shape;694;p40"/>
          <p:cNvSpPr txBox="1"/>
          <p:nvPr>
            <p:ph idx="1" type="body"/>
          </p:nvPr>
        </p:nvSpPr>
        <p:spPr>
          <a:xfrm>
            <a:off x="1524001" y="1752600"/>
            <a:ext cx="4953000" cy="4876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295"/>
              <a:buNone/>
            </a:pPr>
            <a:r>
              <a:rPr b="1" lang="en-US" sz="1295"/>
              <a:t>Two types of control measures required by the permit:</a:t>
            </a:r>
            <a:endParaRPr/>
          </a:p>
          <a:p>
            <a:pPr indent="-285750" lvl="1" marL="742950" rtl="0" algn="l">
              <a:lnSpc>
                <a:spcPct val="80000"/>
              </a:lnSpc>
              <a:spcBef>
                <a:spcPts val="1000"/>
              </a:spcBef>
              <a:spcAft>
                <a:spcPts val="0"/>
              </a:spcAft>
              <a:buSzPts val="1295"/>
              <a:buChar char="🠶"/>
            </a:pPr>
            <a:r>
              <a:rPr lang="en-US" sz="1295"/>
              <a:t>General controls that apply to all facilities (MSGP 4.2); and</a:t>
            </a:r>
            <a:endParaRPr/>
          </a:p>
          <a:p>
            <a:pPr indent="-285750" lvl="1" marL="742950" rtl="0" algn="l">
              <a:lnSpc>
                <a:spcPct val="80000"/>
              </a:lnSpc>
              <a:spcBef>
                <a:spcPts val="1000"/>
              </a:spcBef>
              <a:spcAft>
                <a:spcPts val="0"/>
              </a:spcAft>
              <a:buSzPts val="1295"/>
              <a:buChar char="🠶"/>
            </a:pPr>
            <a:r>
              <a:rPr lang="en-US" sz="1295"/>
              <a:t>Sector Specific controls that apply only to  specific sectors (MSGP 11).</a:t>
            </a:r>
            <a:endParaRPr/>
          </a:p>
          <a:p>
            <a:pPr indent="0" lvl="0" marL="0" rtl="0" algn="l">
              <a:lnSpc>
                <a:spcPct val="80000"/>
              </a:lnSpc>
              <a:spcBef>
                <a:spcPts val="1000"/>
              </a:spcBef>
              <a:spcAft>
                <a:spcPts val="0"/>
              </a:spcAft>
              <a:buSzPts val="1295"/>
              <a:buNone/>
            </a:pPr>
            <a:r>
              <a:t/>
            </a:r>
            <a:endParaRPr b="1" sz="1295"/>
          </a:p>
          <a:p>
            <a:pPr indent="0" lvl="0" marL="0" rtl="0" algn="l">
              <a:lnSpc>
                <a:spcPct val="80000"/>
              </a:lnSpc>
              <a:spcBef>
                <a:spcPts val="1000"/>
              </a:spcBef>
              <a:spcAft>
                <a:spcPts val="0"/>
              </a:spcAft>
              <a:buSzPts val="1295"/>
              <a:buNone/>
            </a:pPr>
            <a:r>
              <a:rPr b="1" lang="en-US" sz="1295"/>
              <a:t>General Controls Required at all facilities </a:t>
            </a:r>
            <a:endParaRPr/>
          </a:p>
          <a:p>
            <a:pPr indent="-285750" lvl="1" marL="742950" rtl="0" algn="l">
              <a:lnSpc>
                <a:spcPct val="80000"/>
              </a:lnSpc>
              <a:spcBef>
                <a:spcPts val="1000"/>
              </a:spcBef>
              <a:spcAft>
                <a:spcPts val="0"/>
              </a:spcAft>
              <a:buSzPts val="1295"/>
              <a:buChar char="🠶"/>
            </a:pPr>
            <a:r>
              <a:rPr lang="en-US" sz="1295"/>
              <a:t>Minimize Exposure </a:t>
            </a:r>
            <a:endParaRPr/>
          </a:p>
          <a:p>
            <a:pPr indent="-285750" lvl="1" marL="742950" rtl="0" algn="l">
              <a:lnSpc>
                <a:spcPct val="80000"/>
              </a:lnSpc>
              <a:spcBef>
                <a:spcPts val="1000"/>
              </a:spcBef>
              <a:spcAft>
                <a:spcPts val="0"/>
              </a:spcAft>
              <a:buSzPts val="1295"/>
              <a:buChar char="🠶"/>
            </a:pPr>
            <a:r>
              <a:rPr lang="en-US" sz="1295"/>
              <a:t>Good Housekeeping </a:t>
            </a:r>
            <a:endParaRPr/>
          </a:p>
          <a:p>
            <a:pPr indent="-285750" lvl="1" marL="742950" rtl="0" algn="l">
              <a:lnSpc>
                <a:spcPct val="80000"/>
              </a:lnSpc>
              <a:spcBef>
                <a:spcPts val="1000"/>
              </a:spcBef>
              <a:spcAft>
                <a:spcPts val="0"/>
              </a:spcAft>
              <a:buSzPts val="1295"/>
              <a:buChar char="🠶"/>
            </a:pPr>
            <a:r>
              <a:rPr lang="en-US" sz="1295"/>
              <a:t>Maintenance </a:t>
            </a:r>
            <a:endParaRPr/>
          </a:p>
          <a:p>
            <a:pPr indent="-285750" lvl="1" marL="742950" rtl="0" algn="l">
              <a:lnSpc>
                <a:spcPct val="80000"/>
              </a:lnSpc>
              <a:spcBef>
                <a:spcPts val="1000"/>
              </a:spcBef>
              <a:spcAft>
                <a:spcPts val="0"/>
              </a:spcAft>
              <a:buSzPts val="1295"/>
              <a:buChar char="🠶"/>
            </a:pPr>
            <a:r>
              <a:rPr lang="en-US" sz="1295"/>
              <a:t>Spill Prevention and Response Procedure </a:t>
            </a:r>
            <a:endParaRPr/>
          </a:p>
          <a:p>
            <a:pPr indent="-285750" lvl="1" marL="742950" rtl="0" algn="l">
              <a:lnSpc>
                <a:spcPct val="80000"/>
              </a:lnSpc>
              <a:spcBef>
                <a:spcPts val="1000"/>
              </a:spcBef>
              <a:spcAft>
                <a:spcPts val="0"/>
              </a:spcAft>
              <a:buSzPts val="1295"/>
              <a:buChar char="🠶"/>
            </a:pPr>
            <a:r>
              <a:rPr lang="en-US" sz="1295"/>
              <a:t>Erosion and Sediment Controls </a:t>
            </a:r>
            <a:endParaRPr/>
          </a:p>
          <a:p>
            <a:pPr indent="-285750" lvl="1" marL="742950" rtl="0" algn="l">
              <a:lnSpc>
                <a:spcPct val="80000"/>
              </a:lnSpc>
              <a:spcBef>
                <a:spcPts val="1000"/>
              </a:spcBef>
              <a:spcAft>
                <a:spcPts val="0"/>
              </a:spcAft>
              <a:buSzPts val="1295"/>
              <a:buChar char="🠶"/>
            </a:pPr>
            <a:r>
              <a:rPr lang="en-US" sz="1295"/>
              <a:t>Management of Runoff </a:t>
            </a:r>
            <a:endParaRPr/>
          </a:p>
          <a:p>
            <a:pPr indent="-285750" lvl="1" marL="742950" rtl="0" algn="l">
              <a:lnSpc>
                <a:spcPct val="80000"/>
              </a:lnSpc>
              <a:spcBef>
                <a:spcPts val="1000"/>
              </a:spcBef>
              <a:spcAft>
                <a:spcPts val="0"/>
              </a:spcAft>
              <a:buSzPts val="1295"/>
              <a:buChar char="🠶"/>
            </a:pPr>
            <a:r>
              <a:rPr lang="en-US" sz="1295"/>
              <a:t>Salt Storage Piles or Piles Containing Salt </a:t>
            </a:r>
            <a:endParaRPr/>
          </a:p>
          <a:p>
            <a:pPr indent="-285750" lvl="1" marL="742950" rtl="0" algn="l">
              <a:lnSpc>
                <a:spcPct val="80000"/>
              </a:lnSpc>
              <a:spcBef>
                <a:spcPts val="1000"/>
              </a:spcBef>
              <a:spcAft>
                <a:spcPts val="0"/>
              </a:spcAft>
              <a:buSzPts val="1295"/>
              <a:buChar char="🠶"/>
            </a:pPr>
            <a:r>
              <a:rPr lang="en-US" sz="1295"/>
              <a:t>Employee Training </a:t>
            </a:r>
            <a:endParaRPr/>
          </a:p>
          <a:p>
            <a:pPr indent="-285750" lvl="1" marL="742950" rtl="0" algn="l">
              <a:lnSpc>
                <a:spcPct val="80000"/>
              </a:lnSpc>
              <a:spcBef>
                <a:spcPts val="1000"/>
              </a:spcBef>
              <a:spcAft>
                <a:spcPts val="0"/>
              </a:spcAft>
              <a:buSzPts val="1295"/>
              <a:buChar char="🠶"/>
            </a:pPr>
            <a:r>
              <a:rPr lang="en-US" sz="1295"/>
              <a:t>Non Storm Water Discharges </a:t>
            </a:r>
            <a:endParaRPr/>
          </a:p>
          <a:p>
            <a:pPr indent="-285750" lvl="1" marL="742950" rtl="0" algn="l">
              <a:lnSpc>
                <a:spcPct val="80000"/>
              </a:lnSpc>
              <a:spcBef>
                <a:spcPts val="1000"/>
              </a:spcBef>
              <a:spcAft>
                <a:spcPts val="0"/>
              </a:spcAft>
              <a:buSzPts val="1295"/>
              <a:buChar char="🠶"/>
            </a:pPr>
            <a:r>
              <a:rPr lang="en-US" sz="1295"/>
              <a:t>Waste, Garbage, Floatable debris </a:t>
            </a:r>
            <a:endParaRPr/>
          </a:p>
          <a:p>
            <a:pPr indent="-285750" lvl="1" marL="742950" rtl="0" algn="l">
              <a:lnSpc>
                <a:spcPct val="80000"/>
              </a:lnSpc>
              <a:spcBef>
                <a:spcPts val="1000"/>
              </a:spcBef>
              <a:spcAft>
                <a:spcPts val="0"/>
              </a:spcAft>
              <a:buSzPts val="1295"/>
              <a:buChar char="🠶"/>
            </a:pPr>
            <a:r>
              <a:rPr lang="en-US" sz="1295"/>
              <a:t>Dust Generation and Vehicle Track-Out Track-Out</a:t>
            </a:r>
            <a:endParaRPr/>
          </a:p>
          <a:p>
            <a:pPr indent="-260667" lvl="0" marL="342900" rtl="0" algn="l">
              <a:lnSpc>
                <a:spcPct val="80000"/>
              </a:lnSpc>
              <a:spcBef>
                <a:spcPts val="1000"/>
              </a:spcBef>
              <a:spcAft>
                <a:spcPts val="0"/>
              </a:spcAft>
              <a:buSzPts val="1295"/>
              <a:buNone/>
            </a:pPr>
            <a:r>
              <a:t/>
            </a:r>
            <a:endParaRPr sz="1295"/>
          </a:p>
        </p:txBody>
      </p:sp>
      <p:pic>
        <p:nvPicPr>
          <p:cNvPr descr="A group of clouds in the dirt&#10;&#10;Description automatically generated" id="695" name="Google Shape;695;p40"/>
          <p:cNvPicPr preferRelativeResize="0"/>
          <p:nvPr/>
        </p:nvPicPr>
        <p:blipFill rotWithShape="1">
          <a:blip r:embed="rId3">
            <a:alphaModFix/>
          </a:blip>
          <a:srcRect b="0" l="26309" r="35579" t="0"/>
          <a:stretch/>
        </p:blipFill>
        <p:spPr>
          <a:xfrm>
            <a:off x="6477001" y="10"/>
            <a:ext cx="5714999" cy="6857990"/>
          </a:xfrm>
          <a:prstGeom prst="rect">
            <a:avLst/>
          </a:prstGeom>
          <a:noFill/>
          <a:ln>
            <a:noFill/>
          </a:ln>
        </p:spPr>
      </p:pic>
      <p:pic>
        <p:nvPicPr>
          <p:cNvPr id="696" name="Google Shape;696;p40"/>
          <p:cNvPicPr preferRelativeResize="0"/>
          <p:nvPr/>
        </p:nvPicPr>
        <p:blipFill rotWithShape="1">
          <a:blip r:embed="rId4">
            <a:alphaModFix/>
          </a:blip>
          <a:srcRect b="0" l="0" r="0" t="0"/>
          <a:stretch/>
        </p:blipFill>
        <p:spPr>
          <a:xfrm>
            <a:off x="10375235" y="5724036"/>
            <a:ext cx="1816765" cy="11339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0" st="0"/>
                                            </p:txEl>
                                          </p:spTgt>
                                        </p:tgtEl>
                                        <p:attrNameLst>
                                          <p:attrName>style.visibility</p:attrName>
                                        </p:attrNameLst>
                                      </p:cBhvr>
                                      <p:to>
                                        <p:strVal val="visible"/>
                                      </p:to>
                                    </p:set>
                                    <p:animEffect filter="fade" transition="in">
                                      <p:cBhvr>
                                        <p:cTn dur="500"/>
                                        <p:tgtEl>
                                          <p:spTgt spid="6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 st="1"/>
                                            </p:txEl>
                                          </p:spTgt>
                                        </p:tgtEl>
                                        <p:attrNameLst>
                                          <p:attrName>style.visibility</p:attrName>
                                        </p:attrNameLst>
                                      </p:cBhvr>
                                      <p:to>
                                        <p:strVal val="visible"/>
                                      </p:to>
                                    </p:set>
                                    <p:animEffect filter="fade" transition="in">
                                      <p:cBhvr>
                                        <p:cTn dur="500"/>
                                        <p:tgtEl>
                                          <p:spTgt spid="6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2" st="2"/>
                                            </p:txEl>
                                          </p:spTgt>
                                        </p:tgtEl>
                                        <p:attrNameLst>
                                          <p:attrName>style.visibility</p:attrName>
                                        </p:attrNameLst>
                                      </p:cBhvr>
                                      <p:to>
                                        <p:strVal val="visible"/>
                                      </p:to>
                                    </p:set>
                                    <p:animEffect filter="fade" transition="in">
                                      <p:cBhvr>
                                        <p:cTn dur="500"/>
                                        <p:tgtEl>
                                          <p:spTgt spid="6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3" st="3"/>
                                            </p:txEl>
                                          </p:spTgt>
                                        </p:tgtEl>
                                        <p:attrNameLst>
                                          <p:attrName>style.visibility</p:attrName>
                                        </p:attrNameLst>
                                      </p:cBhvr>
                                      <p:to>
                                        <p:strVal val="visible"/>
                                      </p:to>
                                    </p:set>
                                    <p:animEffect filter="fade" transition="in">
                                      <p:cBhvr>
                                        <p:cTn dur="500"/>
                                        <p:tgtEl>
                                          <p:spTgt spid="6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4" st="4"/>
                                            </p:txEl>
                                          </p:spTgt>
                                        </p:tgtEl>
                                        <p:attrNameLst>
                                          <p:attrName>style.visibility</p:attrName>
                                        </p:attrNameLst>
                                      </p:cBhvr>
                                      <p:to>
                                        <p:strVal val="visible"/>
                                      </p:to>
                                    </p:set>
                                    <p:animEffect filter="fade" transition="in">
                                      <p:cBhvr>
                                        <p:cTn dur="500"/>
                                        <p:tgtEl>
                                          <p:spTgt spid="6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5" st="5"/>
                                            </p:txEl>
                                          </p:spTgt>
                                        </p:tgtEl>
                                        <p:attrNameLst>
                                          <p:attrName>style.visibility</p:attrName>
                                        </p:attrNameLst>
                                      </p:cBhvr>
                                      <p:to>
                                        <p:strVal val="visible"/>
                                      </p:to>
                                    </p:set>
                                    <p:animEffect filter="fade" transition="in">
                                      <p:cBhvr>
                                        <p:cTn dur="500"/>
                                        <p:tgtEl>
                                          <p:spTgt spid="69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6" st="6"/>
                                            </p:txEl>
                                          </p:spTgt>
                                        </p:tgtEl>
                                        <p:attrNameLst>
                                          <p:attrName>style.visibility</p:attrName>
                                        </p:attrNameLst>
                                      </p:cBhvr>
                                      <p:to>
                                        <p:strVal val="visible"/>
                                      </p:to>
                                    </p:set>
                                    <p:animEffect filter="fade" transition="in">
                                      <p:cBhvr>
                                        <p:cTn dur="500"/>
                                        <p:tgtEl>
                                          <p:spTgt spid="69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7" st="7"/>
                                            </p:txEl>
                                          </p:spTgt>
                                        </p:tgtEl>
                                        <p:attrNameLst>
                                          <p:attrName>style.visibility</p:attrName>
                                        </p:attrNameLst>
                                      </p:cBhvr>
                                      <p:to>
                                        <p:strVal val="visible"/>
                                      </p:to>
                                    </p:set>
                                    <p:animEffect filter="fade" transition="in">
                                      <p:cBhvr>
                                        <p:cTn dur="500"/>
                                        <p:tgtEl>
                                          <p:spTgt spid="69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8" st="8"/>
                                            </p:txEl>
                                          </p:spTgt>
                                        </p:tgtEl>
                                        <p:attrNameLst>
                                          <p:attrName>style.visibility</p:attrName>
                                        </p:attrNameLst>
                                      </p:cBhvr>
                                      <p:to>
                                        <p:strVal val="visible"/>
                                      </p:to>
                                    </p:set>
                                    <p:animEffect filter="fade" transition="in">
                                      <p:cBhvr>
                                        <p:cTn dur="500"/>
                                        <p:tgtEl>
                                          <p:spTgt spid="69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9" st="9"/>
                                            </p:txEl>
                                          </p:spTgt>
                                        </p:tgtEl>
                                        <p:attrNameLst>
                                          <p:attrName>style.visibility</p:attrName>
                                        </p:attrNameLst>
                                      </p:cBhvr>
                                      <p:to>
                                        <p:strVal val="visible"/>
                                      </p:to>
                                    </p:set>
                                    <p:animEffect filter="fade" transition="in">
                                      <p:cBhvr>
                                        <p:cTn dur="500"/>
                                        <p:tgtEl>
                                          <p:spTgt spid="69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0" st="10"/>
                                            </p:txEl>
                                          </p:spTgt>
                                        </p:tgtEl>
                                        <p:attrNameLst>
                                          <p:attrName>style.visibility</p:attrName>
                                        </p:attrNameLst>
                                      </p:cBhvr>
                                      <p:to>
                                        <p:strVal val="visible"/>
                                      </p:to>
                                    </p:set>
                                    <p:animEffect filter="fade" transition="in">
                                      <p:cBhvr>
                                        <p:cTn dur="500"/>
                                        <p:tgtEl>
                                          <p:spTgt spid="694">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1" st="11"/>
                                            </p:txEl>
                                          </p:spTgt>
                                        </p:tgtEl>
                                        <p:attrNameLst>
                                          <p:attrName>style.visibility</p:attrName>
                                        </p:attrNameLst>
                                      </p:cBhvr>
                                      <p:to>
                                        <p:strVal val="visible"/>
                                      </p:to>
                                    </p:set>
                                    <p:animEffect filter="fade" transition="in">
                                      <p:cBhvr>
                                        <p:cTn dur="500"/>
                                        <p:tgtEl>
                                          <p:spTgt spid="694">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2" st="12"/>
                                            </p:txEl>
                                          </p:spTgt>
                                        </p:tgtEl>
                                        <p:attrNameLst>
                                          <p:attrName>style.visibility</p:attrName>
                                        </p:attrNameLst>
                                      </p:cBhvr>
                                      <p:to>
                                        <p:strVal val="visible"/>
                                      </p:to>
                                    </p:set>
                                    <p:animEffect filter="fade" transition="in">
                                      <p:cBhvr>
                                        <p:cTn dur="500"/>
                                        <p:tgtEl>
                                          <p:spTgt spid="694">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3" st="13"/>
                                            </p:txEl>
                                          </p:spTgt>
                                        </p:tgtEl>
                                        <p:attrNameLst>
                                          <p:attrName>style.visibility</p:attrName>
                                        </p:attrNameLst>
                                      </p:cBhvr>
                                      <p:to>
                                        <p:strVal val="visible"/>
                                      </p:to>
                                    </p:set>
                                    <p:animEffect filter="fade" transition="in">
                                      <p:cBhvr>
                                        <p:cTn dur="500"/>
                                        <p:tgtEl>
                                          <p:spTgt spid="694">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4" st="14"/>
                                            </p:txEl>
                                          </p:spTgt>
                                        </p:tgtEl>
                                        <p:attrNameLst>
                                          <p:attrName>style.visibility</p:attrName>
                                        </p:attrNameLst>
                                      </p:cBhvr>
                                      <p:to>
                                        <p:strVal val="visible"/>
                                      </p:to>
                                    </p:set>
                                    <p:animEffect filter="fade" transition="in">
                                      <p:cBhvr>
                                        <p:cTn dur="500"/>
                                        <p:tgtEl>
                                          <p:spTgt spid="694">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5" st="15"/>
                                            </p:txEl>
                                          </p:spTgt>
                                        </p:tgtEl>
                                        <p:attrNameLst>
                                          <p:attrName>style.visibility</p:attrName>
                                        </p:attrNameLst>
                                      </p:cBhvr>
                                      <p:to>
                                        <p:strVal val="visible"/>
                                      </p:to>
                                    </p:set>
                                    <p:animEffect filter="fade" transition="in">
                                      <p:cBhvr>
                                        <p:cTn dur="500"/>
                                        <p:tgtEl>
                                          <p:spTgt spid="694">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6" st="16"/>
                                            </p:txEl>
                                          </p:spTgt>
                                        </p:tgtEl>
                                        <p:attrNameLst>
                                          <p:attrName>style.visibility</p:attrName>
                                        </p:attrNameLst>
                                      </p:cBhvr>
                                      <p:to>
                                        <p:strVal val="visible"/>
                                      </p:to>
                                    </p:set>
                                    <p:animEffect filter="fade" transition="in">
                                      <p:cBhvr>
                                        <p:cTn dur="500"/>
                                        <p:tgtEl>
                                          <p:spTgt spid="694">
                                            <p:txEl>
                                              <p:pRg end="16" st="1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700" name="Shape 700"/>
        <p:cNvGrpSpPr/>
        <p:nvPr/>
      </p:nvGrpSpPr>
      <p:grpSpPr>
        <a:xfrm>
          <a:off x="0" y="0"/>
          <a:ext cx="0" cy="0"/>
          <a:chOff x="0" y="0"/>
          <a:chExt cx="0" cy="0"/>
        </a:xfrm>
      </p:grpSpPr>
      <p:sp>
        <p:nvSpPr>
          <p:cNvPr id="701" name="Google Shape;701;p41"/>
          <p:cNvSpPr/>
          <p:nvPr/>
        </p:nvSpPr>
        <p:spPr>
          <a:xfrm>
            <a:off x="0" y="-786"/>
            <a:ext cx="4619543" cy="6854038"/>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02" name="Google Shape;702;p41"/>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Century Gothic"/>
              <a:buNone/>
            </a:pPr>
            <a:r>
              <a:rPr b="1" lang="en-US">
                <a:solidFill>
                  <a:schemeClr val="lt1"/>
                </a:solidFill>
              </a:rPr>
              <a:t>Maintenance Practices</a:t>
            </a:r>
            <a:endParaRPr/>
          </a:p>
        </p:txBody>
      </p:sp>
      <p:sp>
        <p:nvSpPr>
          <p:cNvPr id="703" name="Google Shape;703;p41"/>
          <p:cNvSpPr txBox="1"/>
          <p:nvPr>
            <p:ph idx="1" type="body"/>
          </p:nvPr>
        </p:nvSpPr>
        <p:spPr>
          <a:xfrm>
            <a:off x="649225" y="2133600"/>
            <a:ext cx="3650278" cy="3759253"/>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AF3F60"/>
              </a:buClr>
              <a:buSzPts val="1000"/>
              <a:buChar char="🠶"/>
            </a:pPr>
            <a:r>
              <a:rPr lang="en-US" sz="1000"/>
              <a:t>A permittee must regularly inspect, test, maintain, and repair all industrial equipment and systems to avoid situations that may result in leaks, spills, and other releases of pollutants in storm water discharged to receiving waters. </a:t>
            </a:r>
            <a:endParaRPr/>
          </a:p>
          <a:p>
            <a:pPr indent="-279400" lvl="0" marL="342900" rtl="0" algn="l">
              <a:lnSpc>
                <a:spcPct val="90000"/>
              </a:lnSpc>
              <a:spcBef>
                <a:spcPts val="1000"/>
              </a:spcBef>
              <a:spcAft>
                <a:spcPts val="0"/>
              </a:spcAft>
              <a:buClr>
                <a:srgbClr val="AF3F60"/>
              </a:buClr>
              <a:buSzPts val="1000"/>
              <a:buNone/>
            </a:pPr>
            <a:r>
              <a:t/>
            </a:r>
            <a:endParaRPr sz="1000"/>
          </a:p>
          <a:p>
            <a:pPr indent="-342900" lvl="0" marL="342900" rtl="0" algn="l">
              <a:lnSpc>
                <a:spcPct val="90000"/>
              </a:lnSpc>
              <a:spcBef>
                <a:spcPts val="1000"/>
              </a:spcBef>
              <a:spcAft>
                <a:spcPts val="0"/>
              </a:spcAft>
              <a:buClr>
                <a:srgbClr val="AF3F60"/>
              </a:buClr>
              <a:buSzPts val="1000"/>
              <a:buChar char="🠶"/>
            </a:pPr>
            <a:r>
              <a:rPr lang="en-US" sz="1000"/>
              <a:t>The permittee must maintain all control measures that are used to achieve the effluent limits required by this permit in effective operating condition. </a:t>
            </a:r>
            <a:endParaRPr/>
          </a:p>
          <a:p>
            <a:pPr indent="-279400" lvl="0" marL="342900" rtl="0" algn="l">
              <a:lnSpc>
                <a:spcPct val="90000"/>
              </a:lnSpc>
              <a:spcBef>
                <a:spcPts val="1000"/>
              </a:spcBef>
              <a:spcAft>
                <a:spcPts val="0"/>
              </a:spcAft>
              <a:buClr>
                <a:srgbClr val="AF3F60"/>
              </a:buClr>
              <a:buSzPts val="1000"/>
              <a:buNone/>
            </a:pPr>
            <a:r>
              <a:t/>
            </a:r>
            <a:endParaRPr sz="1000"/>
          </a:p>
          <a:p>
            <a:pPr indent="-342900" lvl="0" marL="342900" rtl="0" algn="l">
              <a:lnSpc>
                <a:spcPct val="90000"/>
              </a:lnSpc>
              <a:spcBef>
                <a:spcPts val="1000"/>
              </a:spcBef>
              <a:spcAft>
                <a:spcPts val="0"/>
              </a:spcAft>
              <a:buClr>
                <a:srgbClr val="AF3F60"/>
              </a:buClr>
              <a:buSzPts val="1000"/>
              <a:buChar char="🠶"/>
            </a:pPr>
            <a:r>
              <a:rPr lang="en-US" sz="1000"/>
              <a:t>Nonstructural control measures must also be diligently maintained (e.g., spill response supplies available, personnel appropriately trained). </a:t>
            </a:r>
            <a:endParaRPr/>
          </a:p>
          <a:p>
            <a:pPr indent="-279400" lvl="0" marL="342900" rtl="0" algn="l">
              <a:lnSpc>
                <a:spcPct val="90000"/>
              </a:lnSpc>
              <a:spcBef>
                <a:spcPts val="1000"/>
              </a:spcBef>
              <a:spcAft>
                <a:spcPts val="0"/>
              </a:spcAft>
              <a:buClr>
                <a:srgbClr val="AF3F60"/>
              </a:buClr>
              <a:buSzPts val="1000"/>
              <a:buNone/>
            </a:pPr>
            <a:r>
              <a:t/>
            </a:r>
            <a:endParaRPr sz="1000"/>
          </a:p>
          <a:p>
            <a:pPr indent="-342900" lvl="0" marL="342900" rtl="0" algn="l">
              <a:lnSpc>
                <a:spcPct val="90000"/>
              </a:lnSpc>
              <a:spcBef>
                <a:spcPts val="1000"/>
              </a:spcBef>
              <a:spcAft>
                <a:spcPts val="0"/>
              </a:spcAft>
              <a:buClr>
                <a:srgbClr val="AF3F60"/>
              </a:buClr>
              <a:buSzPts val="1000"/>
              <a:buChar char="🠶"/>
            </a:pPr>
            <a:r>
              <a:rPr lang="en-US" sz="1000"/>
              <a:t>If the permittee finds that their control measures need to be replaced or repaired, the permittee must make the necessary repairs or modifications within 14 days or as expeditiously as practicable. </a:t>
            </a:r>
            <a:endParaRPr/>
          </a:p>
          <a:p>
            <a:pPr indent="-279400" lvl="0" marL="342900" rtl="0" algn="l">
              <a:lnSpc>
                <a:spcPct val="90000"/>
              </a:lnSpc>
              <a:spcBef>
                <a:spcPts val="1000"/>
              </a:spcBef>
              <a:spcAft>
                <a:spcPts val="0"/>
              </a:spcAft>
              <a:buClr>
                <a:srgbClr val="AF3F60"/>
              </a:buClr>
              <a:buSzPts val="1000"/>
              <a:buNone/>
            </a:pPr>
            <a:r>
              <a:t/>
            </a:r>
            <a:endParaRPr sz="1000"/>
          </a:p>
        </p:txBody>
      </p:sp>
      <p:pic>
        <p:nvPicPr>
          <p:cNvPr descr="A picture containing indoor, wall, table&#10;&#10;Description automatically generated" id="704" name="Google Shape;704;p41"/>
          <p:cNvPicPr preferRelativeResize="0"/>
          <p:nvPr/>
        </p:nvPicPr>
        <p:blipFill rotWithShape="1">
          <a:blip r:embed="rId3">
            <a:alphaModFix/>
          </a:blip>
          <a:srcRect b="7436" l="0" r="2" t="24640"/>
          <a:stretch/>
        </p:blipFill>
        <p:spPr>
          <a:xfrm>
            <a:off x="4619543" y="10"/>
            <a:ext cx="7572457" cy="6857990"/>
          </a:xfrm>
          <a:prstGeom prst="rect">
            <a:avLst/>
          </a:prstGeom>
          <a:noFill/>
          <a:ln>
            <a:noFill/>
          </a:ln>
        </p:spPr>
      </p:pic>
      <p:pic>
        <p:nvPicPr>
          <p:cNvPr id="705" name="Google Shape;705;p41"/>
          <p:cNvPicPr preferRelativeResize="0"/>
          <p:nvPr/>
        </p:nvPicPr>
        <p:blipFill rotWithShape="1">
          <a:blip r:embed="rId4">
            <a:alphaModFix/>
          </a:blip>
          <a:srcRect b="0" l="0" r="0" t="0"/>
          <a:stretch/>
        </p:blipFill>
        <p:spPr>
          <a:xfrm>
            <a:off x="10375235" y="5719298"/>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0" st="0"/>
                                            </p:txEl>
                                          </p:spTgt>
                                        </p:tgtEl>
                                        <p:attrNameLst>
                                          <p:attrName>style.visibility</p:attrName>
                                        </p:attrNameLst>
                                      </p:cBhvr>
                                      <p:to>
                                        <p:strVal val="visible"/>
                                      </p:to>
                                    </p:set>
                                    <p:animEffect filter="fade" transition="in">
                                      <p:cBhvr>
                                        <p:cTn dur="500"/>
                                        <p:tgtEl>
                                          <p:spTgt spid="7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1" st="1"/>
                                            </p:txEl>
                                          </p:spTgt>
                                        </p:tgtEl>
                                        <p:attrNameLst>
                                          <p:attrName>style.visibility</p:attrName>
                                        </p:attrNameLst>
                                      </p:cBhvr>
                                      <p:to>
                                        <p:strVal val="visible"/>
                                      </p:to>
                                    </p:set>
                                    <p:animEffect filter="fade" transition="in">
                                      <p:cBhvr>
                                        <p:cTn dur="500"/>
                                        <p:tgtEl>
                                          <p:spTgt spid="7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2" st="2"/>
                                            </p:txEl>
                                          </p:spTgt>
                                        </p:tgtEl>
                                        <p:attrNameLst>
                                          <p:attrName>style.visibility</p:attrName>
                                        </p:attrNameLst>
                                      </p:cBhvr>
                                      <p:to>
                                        <p:strVal val="visible"/>
                                      </p:to>
                                    </p:set>
                                    <p:animEffect filter="fade" transition="in">
                                      <p:cBhvr>
                                        <p:cTn dur="500"/>
                                        <p:tgtEl>
                                          <p:spTgt spid="7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3" st="3"/>
                                            </p:txEl>
                                          </p:spTgt>
                                        </p:tgtEl>
                                        <p:attrNameLst>
                                          <p:attrName>style.visibility</p:attrName>
                                        </p:attrNameLst>
                                      </p:cBhvr>
                                      <p:to>
                                        <p:strVal val="visible"/>
                                      </p:to>
                                    </p:set>
                                    <p:animEffect filter="fade" transition="in">
                                      <p:cBhvr>
                                        <p:cTn dur="500"/>
                                        <p:tgtEl>
                                          <p:spTgt spid="7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4" st="4"/>
                                            </p:txEl>
                                          </p:spTgt>
                                        </p:tgtEl>
                                        <p:attrNameLst>
                                          <p:attrName>style.visibility</p:attrName>
                                        </p:attrNameLst>
                                      </p:cBhvr>
                                      <p:to>
                                        <p:strVal val="visible"/>
                                      </p:to>
                                    </p:set>
                                    <p:animEffect filter="fade" transition="in">
                                      <p:cBhvr>
                                        <p:cTn dur="500"/>
                                        <p:tgtEl>
                                          <p:spTgt spid="7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5" st="5"/>
                                            </p:txEl>
                                          </p:spTgt>
                                        </p:tgtEl>
                                        <p:attrNameLst>
                                          <p:attrName>style.visibility</p:attrName>
                                        </p:attrNameLst>
                                      </p:cBhvr>
                                      <p:to>
                                        <p:strVal val="visible"/>
                                      </p:to>
                                    </p:set>
                                    <p:animEffect filter="fade" transition="in">
                                      <p:cBhvr>
                                        <p:cTn dur="500"/>
                                        <p:tgtEl>
                                          <p:spTgt spid="7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6" st="6"/>
                                            </p:txEl>
                                          </p:spTgt>
                                        </p:tgtEl>
                                        <p:attrNameLst>
                                          <p:attrName>style.visibility</p:attrName>
                                        </p:attrNameLst>
                                      </p:cBhvr>
                                      <p:to>
                                        <p:strVal val="visible"/>
                                      </p:to>
                                    </p:set>
                                    <p:animEffect filter="fade" transition="in">
                                      <p:cBhvr>
                                        <p:cTn dur="500"/>
                                        <p:tgtEl>
                                          <p:spTgt spid="70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7" st="7"/>
                                            </p:txEl>
                                          </p:spTgt>
                                        </p:tgtEl>
                                        <p:attrNameLst>
                                          <p:attrName>style.visibility</p:attrName>
                                        </p:attrNameLst>
                                      </p:cBhvr>
                                      <p:to>
                                        <p:strVal val="visible"/>
                                      </p:to>
                                    </p:set>
                                    <p:animEffect filter="fade" transition="in">
                                      <p:cBhvr>
                                        <p:cTn dur="500"/>
                                        <p:tgtEl>
                                          <p:spTgt spid="70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34" name="Shape 234"/>
        <p:cNvGrpSpPr/>
        <p:nvPr/>
      </p:nvGrpSpPr>
      <p:grpSpPr>
        <a:xfrm>
          <a:off x="0" y="0"/>
          <a:ext cx="0" cy="0"/>
          <a:chOff x="0" y="0"/>
          <a:chExt cx="0" cy="0"/>
        </a:xfrm>
      </p:grpSpPr>
      <p:grpSp>
        <p:nvGrpSpPr>
          <p:cNvPr id="235" name="Google Shape;235;p24"/>
          <p:cNvGrpSpPr/>
          <p:nvPr/>
        </p:nvGrpSpPr>
        <p:grpSpPr>
          <a:xfrm>
            <a:off x="9" y="228600"/>
            <a:ext cx="2851523" cy="6638625"/>
            <a:chOff x="2487613" y="285750"/>
            <a:chExt cx="2428875" cy="5654676"/>
          </a:xfrm>
        </p:grpSpPr>
        <p:sp>
          <p:nvSpPr>
            <p:cNvPr id="236" name="Google Shape;236;p2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24"/>
          <p:cNvGrpSpPr/>
          <p:nvPr/>
        </p:nvGrpSpPr>
        <p:grpSpPr>
          <a:xfrm>
            <a:off x="27225" y="157"/>
            <a:ext cx="2356675" cy="6853096"/>
            <a:chOff x="6627813" y="195610"/>
            <a:chExt cx="1952625" cy="5678141"/>
          </a:xfrm>
        </p:grpSpPr>
        <p:sp>
          <p:nvSpPr>
            <p:cNvPr id="249" name="Google Shape;249;p24"/>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4"/>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
          <p:cNvSpPr/>
          <p:nvPr/>
        </p:nvSpPr>
        <p:spPr>
          <a:xfrm>
            <a:off x="0" y="-1"/>
            <a:ext cx="12188952"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ath with trees on the side of a dirt field&#10;&#10;Description automatically generated" id="264" name="Google Shape;264;p24"/>
          <p:cNvPicPr preferRelativeResize="0"/>
          <p:nvPr/>
        </p:nvPicPr>
        <p:blipFill rotWithShape="1">
          <a:blip r:embed="rId3">
            <a:alphaModFix/>
          </a:blip>
          <a:srcRect b="0" l="0" r="0" t="0"/>
          <a:stretch/>
        </p:blipFill>
        <p:spPr>
          <a:xfrm>
            <a:off x="20" y="10"/>
            <a:ext cx="12191980" cy="6857990"/>
          </a:xfrm>
          <a:prstGeom prst="rect">
            <a:avLst/>
          </a:prstGeom>
          <a:noFill/>
          <a:ln>
            <a:noFill/>
          </a:ln>
        </p:spPr>
      </p:pic>
      <p:sp>
        <p:nvSpPr>
          <p:cNvPr id="265" name="Google Shape;265;p24"/>
          <p:cNvSpPr/>
          <p:nvPr/>
        </p:nvSpPr>
        <p:spPr>
          <a:xfrm>
            <a:off x="-1" y="3632297"/>
            <a:ext cx="8609045" cy="2170389"/>
          </a:xfrm>
          <a:custGeom>
            <a:rect b="b" l="l" r="r" t="t"/>
            <a:pathLst>
              <a:path extrusionOk="0" h="2170389" w="7527616">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2533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6" name="Google Shape;266;p24"/>
          <p:cNvSpPr txBox="1"/>
          <p:nvPr>
            <p:ph type="title"/>
          </p:nvPr>
        </p:nvSpPr>
        <p:spPr>
          <a:xfrm>
            <a:off x="1083733" y="3889218"/>
            <a:ext cx="6368312" cy="103209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EFFFF"/>
              </a:buClr>
              <a:buSzPts val="3200"/>
              <a:buFont typeface="Century Gothic"/>
              <a:buNone/>
            </a:pPr>
            <a:r>
              <a:rPr lang="en-US" sz="3200">
                <a:solidFill>
                  <a:srgbClr val="FEFFFF"/>
                </a:solidFill>
              </a:rPr>
              <a:t>Erosion and Sediment Control: </a:t>
            </a:r>
            <a:br>
              <a:rPr lang="en-US" sz="3200">
                <a:solidFill>
                  <a:srgbClr val="FEFFFF"/>
                </a:solidFill>
              </a:rPr>
            </a:br>
            <a:r>
              <a:rPr lang="en-US" sz="3200">
                <a:solidFill>
                  <a:srgbClr val="FEFFFF"/>
                </a:solidFill>
              </a:rPr>
              <a:t>Lessons Learned: Vegetation</a:t>
            </a:r>
            <a:endParaRPr/>
          </a:p>
        </p:txBody>
      </p:sp>
      <p:pic>
        <p:nvPicPr>
          <p:cNvPr id="267" name="Google Shape;267;p24"/>
          <p:cNvPicPr preferRelativeResize="0"/>
          <p:nvPr/>
        </p:nvPicPr>
        <p:blipFill rotWithShape="1">
          <a:blip r:embed="rId4">
            <a:alphaModFix/>
          </a:blip>
          <a:srcRect b="0" l="0" r="0" t="0"/>
          <a:stretch/>
        </p:blipFill>
        <p:spPr>
          <a:xfrm>
            <a:off x="10379132" y="5733269"/>
            <a:ext cx="1816765" cy="11339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42"/>
          <p:cNvSpPr txBox="1"/>
          <p:nvPr>
            <p:ph type="title"/>
          </p:nvPr>
        </p:nvSpPr>
        <p:spPr>
          <a:xfrm>
            <a:off x="2012001" y="629266"/>
            <a:ext cx="4687338" cy="164198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168DBA"/>
              </a:buClr>
              <a:buSzPts val="3600"/>
              <a:buFont typeface="Century Gothic"/>
              <a:buNone/>
            </a:pPr>
            <a:r>
              <a:rPr b="1" lang="en-US"/>
              <a:t>Spill Prevention and Response</a:t>
            </a:r>
            <a:endParaRPr/>
          </a:p>
        </p:txBody>
      </p:sp>
      <p:sp>
        <p:nvSpPr>
          <p:cNvPr id="712" name="Google Shape;712;p42"/>
          <p:cNvSpPr txBox="1"/>
          <p:nvPr>
            <p:ph idx="1" type="body"/>
          </p:nvPr>
        </p:nvSpPr>
        <p:spPr>
          <a:xfrm>
            <a:off x="2012001" y="2438401"/>
            <a:ext cx="4687338" cy="3809999"/>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100"/>
              <a:buChar char="🠶"/>
            </a:pPr>
            <a:r>
              <a:rPr lang="en-US" sz="1100"/>
              <a:t>“At a minimum, the permittee must implement:”</a:t>
            </a:r>
            <a:endParaRPr/>
          </a:p>
          <a:p>
            <a:pPr indent="-285750" lvl="1" marL="742950" rtl="0" algn="l">
              <a:lnSpc>
                <a:spcPct val="90000"/>
              </a:lnSpc>
              <a:spcBef>
                <a:spcPts val="1000"/>
              </a:spcBef>
              <a:spcAft>
                <a:spcPts val="0"/>
              </a:spcAft>
              <a:buSzPts val="1100"/>
              <a:buChar char="🠶"/>
            </a:pPr>
            <a:r>
              <a:rPr lang="en-US" sz="1100"/>
              <a:t>Procedures for plainly labeling containers;</a:t>
            </a:r>
            <a:endParaRPr/>
          </a:p>
          <a:p>
            <a:pPr indent="-285750" lvl="1" marL="742950" rtl="0" algn="l">
              <a:lnSpc>
                <a:spcPct val="90000"/>
              </a:lnSpc>
              <a:spcBef>
                <a:spcPts val="1000"/>
              </a:spcBef>
              <a:spcAft>
                <a:spcPts val="0"/>
              </a:spcAft>
              <a:buSzPts val="1100"/>
              <a:buChar char="🠶"/>
            </a:pPr>
            <a:r>
              <a:rPr lang="en-US" sz="1100"/>
              <a:t>Procedures for material storage and handling, including the use of secondary containment and barriers between material storage and traffic areas;</a:t>
            </a:r>
            <a:endParaRPr/>
          </a:p>
          <a:p>
            <a:pPr indent="-285750" lvl="1" marL="742950" rtl="0" algn="l">
              <a:lnSpc>
                <a:spcPct val="90000"/>
              </a:lnSpc>
              <a:spcBef>
                <a:spcPts val="1000"/>
              </a:spcBef>
              <a:spcAft>
                <a:spcPts val="0"/>
              </a:spcAft>
              <a:buSzPts val="1100"/>
              <a:buChar char="🠶"/>
            </a:pPr>
            <a:r>
              <a:rPr lang="en-US" sz="1100"/>
              <a:t>Procedures for expeditiously stopping, containing, and cleaning up leaks, spills, and other releases;</a:t>
            </a:r>
            <a:endParaRPr/>
          </a:p>
          <a:p>
            <a:pPr indent="-285750" lvl="1" marL="742950" rtl="0" algn="l">
              <a:lnSpc>
                <a:spcPct val="90000"/>
              </a:lnSpc>
              <a:spcBef>
                <a:spcPts val="1000"/>
              </a:spcBef>
              <a:spcAft>
                <a:spcPts val="0"/>
              </a:spcAft>
              <a:buSzPts val="1100"/>
              <a:buChar char="🠶"/>
            </a:pPr>
            <a:r>
              <a:rPr lang="en-US" sz="1100"/>
              <a:t>Procedures for notification of appropriate facility personnel, emergency response agencies, and regulatory agencies;</a:t>
            </a:r>
            <a:endParaRPr/>
          </a:p>
          <a:p>
            <a:pPr indent="-285750" lvl="1" marL="742950" rtl="0" algn="l">
              <a:lnSpc>
                <a:spcPct val="90000"/>
              </a:lnSpc>
              <a:spcBef>
                <a:spcPts val="1000"/>
              </a:spcBef>
              <a:spcAft>
                <a:spcPts val="0"/>
              </a:spcAft>
              <a:buSzPts val="1100"/>
              <a:buChar char="🠶"/>
            </a:pPr>
            <a:r>
              <a:rPr lang="en-US" sz="1100"/>
              <a:t>The permittee must provide a description of the release, the circumstances leading to the release, and the date of the release to the nearest DEC Area Response Team Office, in accordance to AS 75.300; and</a:t>
            </a:r>
            <a:endParaRPr/>
          </a:p>
          <a:p>
            <a:pPr indent="-285750" lvl="1" marL="742950" rtl="0" algn="l">
              <a:lnSpc>
                <a:spcPct val="90000"/>
              </a:lnSpc>
              <a:spcBef>
                <a:spcPts val="1000"/>
              </a:spcBef>
              <a:spcAft>
                <a:spcPts val="0"/>
              </a:spcAft>
              <a:buSzPts val="1100"/>
              <a:buChar char="🠶"/>
            </a:pPr>
            <a:r>
              <a:rPr lang="en-US" sz="1100"/>
              <a:t>The permittee must also implement measures to prevent the reoccurrence of such releases and to respond to such releases. </a:t>
            </a:r>
            <a:endParaRPr/>
          </a:p>
          <a:p>
            <a:pPr indent="-273050" lvl="0" marL="342900" rtl="0" algn="l">
              <a:lnSpc>
                <a:spcPct val="90000"/>
              </a:lnSpc>
              <a:spcBef>
                <a:spcPts val="1000"/>
              </a:spcBef>
              <a:spcAft>
                <a:spcPts val="0"/>
              </a:spcAft>
              <a:buSzPts val="1100"/>
              <a:buNone/>
            </a:pPr>
            <a:r>
              <a:t/>
            </a:r>
            <a:endParaRPr sz="1100"/>
          </a:p>
        </p:txBody>
      </p:sp>
      <p:sp>
        <p:nvSpPr>
          <p:cNvPr id="713" name="Google Shape;713;p42"/>
          <p:cNvSpPr txBox="1"/>
          <p:nvPr/>
        </p:nvSpPr>
        <p:spPr>
          <a:xfrm>
            <a:off x="6019800" y="6493900"/>
            <a:ext cx="114967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4.2.4</a:t>
            </a:r>
            <a:endParaRPr/>
          </a:p>
        </p:txBody>
      </p:sp>
      <p:pic>
        <p:nvPicPr>
          <p:cNvPr descr="A truck is parked in a lot&#10;&#10;Description automatically generated" id="714" name="Google Shape;714;p42"/>
          <p:cNvPicPr preferRelativeResize="0"/>
          <p:nvPr/>
        </p:nvPicPr>
        <p:blipFill rotWithShape="1">
          <a:blip r:embed="rId3">
            <a:alphaModFix/>
          </a:blip>
          <a:srcRect b="0" l="46109" r="15779" t="0"/>
          <a:stretch/>
        </p:blipFill>
        <p:spPr>
          <a:xfrm>
            <a:off x="7183008" y="10"/>
            <a:ext cx="5008992" cy="6857990"/>
          </a:xfrm>
          <a:prstGeom prst="rect">
            <a:avLst/>
          </a:prstGeom>
          <a:noFill/>
          <a:ln>
            <a:noFill/>
          </a:ln>
        </p:spPr>
      </p:pic>
      <p:pic>
        <p:nvPicPr>
          <p:cNvPr id="715" name="Google Shape;715;p42"/>
          <p:cNvPicPr preferRelativeResize="0"/>
          <p:nvPr/>
        </p:nvPicPr>
        <p:blipFill rotWithShape="1">
          <a:blip r:embed="rId4">
            <a:alphaModFix/>
          </a:blip>
          <a:srcRect b="0" l="0" r="0" t="0"/>
          <a:stretch/>
        </p:blipFill>
        <p:spPr>
          <a:xfrm>
            <a:off x="181702" y="5724046"/>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43"/>
          <p:cNvSpPr txBox="1"/>
          <p:nvPr>
            <p:ph type="title"/>
          </p:nvPr>
        </p:nvSpPr>
        <p:spPr>
          <a:xfrm>
            <a:off x="2012002" y="629266"/>
            <a:ext cx="3601523" cy="1641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68DBA"/>
              </a:buClr>
              <a:buSzPts val="3600"/>
              <a:buFont typeface="Century Gothic"/>
              <a:buNone/>
            </a:pPr>
            <a:r>
              <a:rPr b="1" lang="en-US"/>
              <a:t>Erosion and Sediment Controls</a:t>
            </a:r>
            <a:endParaRPr/>
          </a:p>
        </p:txBody>
      </p:sp>
      <p:sp>
        <p:nvSpPr>
          <p:cNvPr id="721" name="Google Shape;721;p43"/>
          <p:cNvSpPr txBox="1"/>
          <p:nvPr>
            <p:ph idx="1" type="body"/>
          </p:nvPr>
        </p:nvSpPr>
        <p:spPr>
          <a:xfrm>
            <a:off x="2012002" y="2438401"/>
            <a:ext cx="3601523" cy="3809999"/>
          </a:xfrm>
          <a:prstGeom prst="rect">
            <a:avLst/>
          </a:prstGeom>
          <a:noFill/>
          <a:ln>
            <a:noFill/>
          </a:ln>
        </p:spPr>
        <p:txBody>
          <a:bodyPr anchorCtr="0" anchor="t" bIns="45700" lIns="91425" spcFirstLastPara="1" rIns="91425" wrap="square" tIns="45700">
            <a:noAutofit/>
          </a:bodyPr>
          <a:lstStyle/>
          <a:p>
            <a:pPr indent="0" lvl="0" marL="225425" rtl="0" algn="just">
              <a:lnSpc>
                <a:spcPct val="90000"/>
              </a:lnSpc>
              <a:spcBef>
                <a:spcPts val="0"/>
              </a:spcBef>
              <a:spcAft>
                <a:spcPts val="0"/>
              </a:spcAft>
              <a:buClr>
                <a:srgbClr val="3F3F3F"/>
              </a:buClr>
              <a:buSzPts val="1700"/>
              <a:buNone/>
            </a:pPr>
            <a:r>
              <a:rPr lang="en-US" sz="1700">
                <a:latin typeface="Calibri"/>
                <a:ea typeface="Calibri"/>
                <a:cs typeface="Calibri"/>
                <a:sym typeface="Calibri"/>
              </a:rPr>
              <a:t>Exposed areas must be stabilized and runoff contained using structural and/or non structural control measures to minimize onsite erosion and sedimentation, and the resulting discharge of pollutants. </a:t>
            </a:r>
            <a:endParaRPr/>
          </a:p>
          <a:p>
            <a:pPr indent="0" lvl="0" marL="225425" rtl="0" algn="just">
              <a:lnSpc>
                <a:spcPct val="90000"/>
              </a:lnSpc>
              <a:spcBef>
                <a:spcPts val="340"/>
              </a:spcBef>
              <a:spcAft>
                <a:spcPts val="0"/>
              </a:spcAft>
              <a:buClr>
                <a:srgbClr val="3F3F3F"/>
              </a:buClr>
              <a:buSzPts val="1700"/>
              <a:buNone/>
            </a:pPr>
            <a:r>
              <a:t/>
            </a:r>
            <a:endParaRPr sz="1700">
              <a:latin typeface="Calibri"/>
              <a:ea typeface="Calibri"/>
              <a:cs typeface="Calibri"/>
              <a:sym typeface="Calibri"/>
            </a:endParaRPr>
          </a:p>
          <a:p>
            <a:pPr indent="0" lvl="0" marL="225425" rtl="0" algn="just">
              <a:lnSpc>
                <a:spcPct val="90000"/>
              </a:lnSpc>
              <a:spcBef>
                <a:spcPts val="340"/>
              </a:spcBef>
              <a:spcAft>
                <a:spcPts val="0"/>
              </a:spcAft>
              <a:buClr>
                <a:srgbClr val="3F3F3F"/>
              </a:buClr>
              <a:buSzPts val="1700"/>
              <a:buNone/>
            </a:pPr>
            <a:r>
              <a:rPr lang="en-US" sz="1700">
                <a:latin typeface="Calibri"/>
                <a:ea typeface="Calibri"/>
                <a:cs typeface="Calibri"/>
                <a:sym typeface="Calibri"/>
              </a:rPr>
              <a:t>At a minimum, velocity dissipation devices must  be placed at discharge locations and within outfall channels where necessary to reduce erosion and/or settle out pollutants. </a:t>
            </a:r>
            <a:endParaRPr/>
          </a:p>
          <a:p>
            <a:pPr indent="-342900" lvl="0" marL="342900" rtl="0" algn="l">
              <a:lnSpc>
                <a:spcPct val="90000"/>
              </a:lnSpc>
              <a:spcBef>
                <a:spcPts val="1000"/>
              </a:spcBef>
              <a:spcAft>
                <a:spcPts val="0"/>
              </a:spcAft>
              <a:buSzPts val="1700"/>
              <a:buNone/>
            </a:pPr>
            <a:r>
              <a:t/>
            </a:r>
            <a:endParaRPr sz="1700"/>
          </a:p>
        </p:txBody>
      </p:sp>
      <p:sp>
        <p:nvSpPr>
          <p:cNvPr id="722" name="Google Shape;722;p43"/>
          <p:cNvSpPr txBox="1"/>
          <p:nvPr/>
        </p:nvSpPr>
        <p:spPr>
          <a:xfrm>
            <a:off x="1524000" y="6253192"/>
            <a:ext cx="114967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4.2.5</a:t>
            </a:r>
            <a:endParaRPr/>
          </a:p>
        </p:txBody>
      </p:sp>
      <p:pic>
        <p:nvPicPr>
          <p:cNvPr id="723" name="Google Shape;723;p43"/>
          <p:cNvPicPr preferRelativeResize="0"/>
          <p:nvPr/>
        </p:nvPicPr>
        <p:blipFill rotWithShape="1">
          <a:blip r:embed="rId3">
            <a:alphaModFix/>
          </a:blip>
          <a:srcRect b="0" l="0" r="0" t="0"/>
          <a:stretch/>
        </p:blipFill>
        <p:spPr>
          <a:xfrm>
            <a:off x="6096000" y="1"/>
            <a:ext cx="4702962" cy="3528791"/>
          </a:xfrm>
          <a:prstGeom prst="rect">
            <a:avLst/>
          </a:prstGeom>
          <a:noFill/>
          <a:ln>
            <a:noFill/>
          </a:ln>
        </p:spPr>
      </p:pic>
      <p:pic>
        <p:nvPicPr>
          <p:cNvPr id="724" name="Google Shape;724;p43"/>
          <p:cNvPicPr preferRelativeResize="0"/>
          <p:nvPr/>
        </p:nvPicPr>
        <p:blipFill rotWithShape="1">
          <a:blip r:embed="rId4">
            <a:alphaModFix/>
          </a:blip>
          <a:srcRect b="0" l="0" r="0" t="0"/>
          <a:stretch/>
        </p:blipFill>
        <p:spPr>
          <a:xfrm>
            <a:off x="6096000" y="3426250"/>
            <a:ext cx="4702963" cy="3535070"/>
          </a:xfrm>
          <a:prstGeom prst="rect">
            <a:avLst/>
          </a:prstGeom>
          <a:noFill/>
          <a:ln>
            <a:noFill/>
          </a:ln>
        </p:spPr>
      </p:pic>
      <p:pic>
        <p:nvPicPr>
          <p:cNvPr id="725" name="Google Shape;725;p43"/>
          <p:cNvPicPr preferRelativeResize="0"/>
          <p:nvPr/>
        </p:nvPicPr>
        <p:blipFill rotWithShape="1">
          <a:blip r:embed="rId5">
            <a:alphaModFix/>
          </a:blip>
          <a:srcRect b="0" l="0" r="0" t="0"/>
          <a:stretch/>
        </p:blipFill>
        <p:spPr>
          <a:xfrm>
            <a:off x="186770" y="204537"/>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pic>
        <p:nvPicPr>
          <p:cNvPr id="730" name="Google Shape;730;p44"/>
          <p:cNvPicPr preferRelativeResize="0"/>
          <p:nvPr/>
        </p:nvPicPr>
        <p:blipFill rotWithShape="1">
          <a:blip r:embed="rId3">
            <a:alphaModFix amt="67000"/>
          </a:blip>
          <a:srcRect b="0" l="0" r="0" t="0"/>
          <a:stretch/>
        </p:blipFill>
        <p:spPr>
          <a:xfrm>
            <a:off x="1446179" y="0"/>
            <a:ext cx="9144000" cy="6815982"/>
          </a:xfrm>
          <a:prstGeom prst="rect">
            <a:avLst/>
          </a:prstGeom>
          <a:noFill/>
          <a:ln>
            <a:noFill/>
          </a:ln>
        </p:spPr>
      </p:pic>
      <p:sp>
        <p:nvSpPr>
          <p:cNvPr id="731" name="Google Shape;731;p44"/>
          <p:cNvSpPr txBox="1"/>
          <p:nvPr>
            <p:ph type="title"/>
          </p:nvPr>
        </p:nvSpPr>
        <p:spPr>
          <a:xfrm>
            <a:off x="2008583" y="452718"/>
            <a:ext cx="7053542" cy="14005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68DBA"/>
              </a:buClr>
              <a:buSzPts val="2900"/>
              <a:buFont typeface="Century Gothic"/>
              <a:buNone/>
            </a:pPr>
            <a:br>
              <a:rPr b="1" lang="en-US" sz="2900"/>
            </a:br>
            <a:r>
              <a:rPr b="1" lang="en-US" sz="2900"/>
              <a:t>Management of Runoff </a:t>
            </a:r>
            <a:br>
              <a:rPr b="1" lang="en-US" sz="2900"/>
            </a:br>
            <a:endParaRPr b="1" sz="2900"/>
          </a:p>
        </p:txBody>
      </p:sp>
      <p:sp>
        <p:nvSpPr>
          <p:cNvPr id="732" name="Google Shape;732;p44"/>
          <p:cNvSpPr txBox="1"/>
          <p:nvPr>
            <p:ph idx="1" type="body"/>
          </p:nvPr>
        </p:nvSpPr>
        <p:spPr>
          <a:xfrm>
            <a:off x="2057401" y="2133601"/>
            <a:ext cx="6709905" cy="419548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Storm water runoff must be:</a:t>
            </a:r>
            <a:endParaRPr/>
          </a:p>
          <a:p>
            <a:pPr indent="-285750" lvl="1" marL="742950" rtl="0" algn="l">
              <a:spcBef>
                <a:spcPts val="1000"/>
              </a:spcBef>
              <a:spcAft>
                <a:spcPts val="0"/>
              </a:spcAft>
              <a:buSzPts val="1600"/>
              <a:buChar char="🠶"/>
            </a:pPr>
            <a:r>
              <a:rPr lang="en-US"/>
              <a:t>		Diverted;</a:t>
            </a:r>
            <a:endParaRPr/>
          </a:p>
          <a:p>
            <a:pPr indent="-285750" lvl="1" marL="742950" rtl="0" algn="l">
              <a:spcBef>
                <a:spcPts val="1000"/>
              </a:spcBef>
              <a:spcAft>
                <a:spcPts val="0"/>
              </a:spcAft>
              <a:buSzPts val="1600"/>
              <a:buChar char="🠶"/>
            </a:pPr>
            <a:r>
              <a:rPr lang="en-US"/>
              <a:t>		Infiltrated;</a:t>
            </a:r>
            <a:endParaRPr/>
          </a:p>
          <a:p>
            <a:pPr indent="-285750" lvl="1" marL="742950" rtl="0" algn="l">
              <a:spcBef>
                <a:spcPts val="1000"/>
              </a:spcBef>
              <a:spcAft>
                <a:spcPts val="0"/>
              </a:spcAft>
              <a:buSzPts val="1600"/>
              <a:buChar char="🠶"/>
            </a:pPr>
            <a:r>
              <a:rPr lang="en-US"/>
              <a:t>		Reused; </a:t>
            </a:r>
            <a:endParaRPr/>
          </a:p>
          <a:p>
            <a:pPr indent="-285750" lvl="1" marL="742950" rtl="0" algn="l">
              <a:spcBef>
                <a:spcPts val="1000"/>
              </a:spcBef>
              <a:spcAft>
                <a:spcPts val="0"/>
              </a:spcAft>
              <a:buSzPts val="1600"/>
              <a:buChar char="🠶"/>
            </a:pPr>
            <a:r>
              <a:rPr lang="en-US"/>
              <a:t>		Contained; or </a:t>
            </a:r>
            <a:endParaRPr/>
          </a:p>
          <a:p>
            <a:pPr indent="-285750" lvl="1" marL="742950" rtl="0" algn="l">
              <a:spcBef>
                <a:spcPts val="1000"/>
              </a:spcBef>
              <a:spcAft>
                <a:spcPts val="0"/>
              </a:spcAft>
              <a:buSzPts val="1600"/>
              <a:buChar char="🠶"/>
            </a:pPr>
            <a:r>
              <a:rPr lang="en-US"/>
              <a:t>		Otherwise reduced;</a:t>
            </a:r>
            <a:endParaRPr/>
          </a:p>
          <a:p>
            <a:pPr indent="0" lvl="0" marL="0" rtl="0" algn="l">
              <a:spcBef>
                <a:spcPts val="1000"/>
              </a:spcBef>
              <a:spcAft>
                <a:spcPts val="0"/>
              </a:spcAft>
              <a:buSzPts val="1800"/>
              <a:buNone/>
            </a:pPr>
            <a:r>
              <a:rPr lang="en-US"/>
              <a:t>to minimize pollutants in a facility’s discharge(s). </a:t>
            </a:r>
            <a:endParaRPr/>
          </a:p>
          <a:p>
            <a:pPr indent="-228600" lvl="0" marL="342900" rtl="0" algn="l">
              <a:spcBef>
                <a:spcPts val="1000"/>
              </a:spcBef>
              <a:spcAft>
                <a:spcPts val="0"/>
              </a:spcAft>
              <a:buSzPts val="1800"/>
              <a:buNone/>
            </a:pPr>
            <a:r>
              <a:t/>
            </a:r>
            <a:endParaRPr/>
          </a:p>
        </p:txBody>
      </p:sp>
      <p:sp>
        <p:nvSpPr>
          <p:cNvPr id="733" name="Google Shape;733;p44"/>
          <p:cNvSpPr txBox="1"/>
          <p:nvPr/>
        </p:nvSpPr>
        <p:spPr>
          <a:xfrm>
            <a:off x="9115496" y="1152984"/>
            <a:ext cx="114967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4.2.6</a:t>
            </a:r>
            <a:endParaRPr sz="1400">
              <a:solidFill>
                <a:schemeClr val="dk1"/>
              </a:solidFill>
              <a:latin typeface="Century Gothic"/>
              <a:ea typeface="Century Gothic"/>
              <a:cs typeface="Century Gothic"/>
              <a:sym typeface="Century Gothic"/>
            </a:endParaRPr>
          </a:p>
        </p:txBody>
      </p:sp>
      <p:pic>
        <p:nvPicPr>
          <p:cNvPr id="734" name="Google Shape;734;p44"/>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45"/>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168DBA"/>
              </a:buClr>
              <a:buSzPts val="3600"/>
              <a:buFont typeface="Century Gothic"/>
              <a:buNone/>
            </a:pPr>
            <a:r>
              <a:rPr b="1" lang="en-US"/>
              <a:t>Salt Storage Piles and Piles Containing Salt</a:t>
            </a:r>
            <a:endParaRPr/>
          </a:p>
        </p:txBody>
      </p:sp>
      <p:sp>
        <p:nvSpPr>
          <p:cNvPr id="740" name="Google Shape;740;p45"/>
          <p:cNvSpPr txBox="1"/>
          <p:nvPr>
            <p:ph idx="1" type="body"/>
          </p:nvPr>
        </p:nvSpPr>
        <p:spPr>
          <a:xfrm>
            <a:off x="2403715" y="1752601"/>
            <a:ext cx="6711654" cy="419548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F3F3F"/>
              </a:buClr>
              <a:buSzPts val="1800"/>
              <a:buNone/>
            </a:pPr>
            <a:r>
              <a:rPr lang="en-US">
                <a:latin typeface="Calibri"/>
                <a:ea typeface="Calibri"/>
                <a:cs typeface="Calibri"/>
                <a:sym typeface="Calibri"/>
              </a:rPr>
              <a:t>	Storage piles of salt, or piles containing salt, used for deicing or other commercial or industrial purposes, including maintenance of paved surfaces. must be enclosed or covered  </a:t>
            </a:r>
            <a:endParaRPr/>
          </a:p>
          <a:p>
            <a:pPr indent="-342900" lvl="0" marL="342900" rtl="0" algn="l">
              <a:spcBef>
                <a:spcPts val="1560"/>
              </a:spcBef>
              <a:spcAft>
                <a:spcPts val="0"/>
              </a:spcAft>
              <a:buClr>
                <a:srgbClr val="3F3F3F"/>
              </a:buClr>
              <a:buSzPts val="1800"/>
              <a:buNone/>
            </a:pPr>
            <a:r>
              <a:rPr lang="en-US">
                <a:latin typeface="Calibri"/>
                <a:ea typeface="Calibri"/>
                <a:cs typeface="Calibri"/>
                <a:sym typeface="Calibri"/>
              </a:rPr>
              <a:t>	Appropriate measures (e.g., good housekeeping, diversions, containment) must also be implemented to minimize exposure resulting from adding to or removing materials from the pile. </a:t>
            </a:r>
            <a:endParaRPr/>
          </a:p>
          <a:p>
            <a:pPr indent="-342900" lvl="0" marL="342900" rtl="0" algn="l">
              <a:spcBef>
                <a:spcPts val="1000"/>
              </a:spcBef>
              <a:spcAft>
                <a:spcPts val="0"/>
              </a:spcAft>
              <a:buSzPts val="1800"/>
              <a:buNone/>
            </a:pPr>
            <a:r>
              <a:t/>
            </a:r>
            <a:endParaRPr/>
          </a:p>
        </p:txBody>
      </p:sp>
      <p:pic>
        <p:nvPicPr>
          <p:cNvPr descr="salt-production-1.jpg" id="741" name="Google Shape;741;p45"/>
          <p:cNvPicPr preferRelativeResize="0"/>
          <p:nvPr/>
        </p:nvPicPr>
        <p:blipFill rotWithShape="1">
          <a:blip r:embed="rId3">
            <a:alphaModFix/>
          </a:blip>
          <a:srcRect b="0" l="0" r="0" t="0"/>
          <a:stretch/>
        </p:blipFill>
        <p:spPr>
          <a:xfrm>
            <a:off x="2749460" y="3738852"/>
            <a:ext cx="6020164" cy="2700474"/>
          </a:xfrm>
          <a:prstGeom prst="rect">
            <a:avLst/>
          </a:prstGeom>
          <a:noFill/>
          <a:ln>
            <a:noFill/>
          </a:ln>
        </p:spPr>
      </p:pic>
      <p:sp>
        <p:nvSpPr>
          <p:cNvPr id="742" name="Google Shape;742;p45"/>
          <p:cNvSpPr txBox="1"/>
          <p:nvPr/>
        </p:nvSpPr>
        <p:spPr>
          <a:xfrm>
            <a:off x="3085918" y="6439326"/>
            <a:ext cx="6020164" cy="2308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900">
                <a:solidFill>
                  <a:schemeClr val="dk1"/>
                </a:solidFill>
                <a:latin typeface="Century Gothic"/>
                <a:ea typeface="Century Gothic"/>
                <a:cs typeface="Century Gothic"/>
                <a:sym typeface="Century Gothic"/>
              </a:rPr>
              <a:t>http://www.mortonsalt.com/content/images/salt-facts/salt-production-1.jpg?v=1.5</a:t>
            </a:r>
            <a:endParaRPr/>
          </a:p>
        </p:txBody>
      </p:sp>
      <p:sp>
        <p:nvSpPr>
          <p:cNvPr id="743" name="Google Shape;743;p45"/>
          <p:cNvSpPr txBox="1"/>
          <p:nvPr/>
        </p:nvSpPr>
        <p:spPr>
          <a:xfrm>
            <a:off x="9115369" y="1219201"/>
            <a:ext cx="114967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4.2.7</a:t>
            </a:r>
            <a:endParaRPr/>
          </a:p>
        </p:txBody>
      </p:sp>
      <p:pic>
        <p:nvPicPr>
          <p:cNvPr id="744" name="Google Shape;744;p45"/>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xEl>
                                              <p:pRg end="0" st="0"/>
                                            </p:txEl>
                                          </p:spTgt>
                                        </p:tgtEl>
                                        <p:attrNameLst>
                                          <p:attrName>style.visibility</p:attrName>
                                        </p:attrNameLst>
                                      </p:cBhvr>
                                      <p:to>
                                        <p:strVal val="visible"/>
                                      </p:to>
                                    </p:set>
                                    <p:animEffect filter="fade" transition="in">
                                      <p:cBhvr>
                                        <p:cTn dur="500"/>
                                        <p:tgtEl>
                                          <p:spTgt spid="7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xEl>
                                              <p:pRg end="1" st="1"/>
                                            </p:txEl>
                                          </p:spTgt>
                                        </p:tgtEl>
                                        <p:attrNameLst>
                                          <p:attrName>style.visibility</p:attrName>
                                        </p:attrNameLst>
                                      </p:cBhvr>
                                      <p:to>
                                        <p:strVal val="visible"/>
                                      </p:to>
                                    </p:set>
                                    <p:animEffect filter="fade" transition="in">
                                      <p:cBhvr>
                                        <p:cTn dur="500"/>
                                        <p:tgtEl>
                                          <p:spTgt spid="7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xEl>
                                              <p:pRg end="2" st="2"/>
                                            </p:txEl>
                                          </p:spTgt>
                                        </p:tgtEl>
                                        <p:attrNameLst>
                                          <p:attrName>style.visibility</p:attrName>
                                        </p:attrNameLst>
                                      </p:cBhvr>
                                      <p:to>
                                        <p:strVal val="visible"/>
                                      </p:to>
                                    </p:set>
                                    <p:animEffect filter="fade" transition="in">
                                      <p:cBhvr>
                                        <p:cTn dur="500"/>
                                        <p:tgtEl>
                                          <p:spTgt spid="74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748" name="Shape 748"/>
        <p:cNvGrpSpPr/>
        <p:nvPr/>
      </p:nvGrpSpPr>
      <p:grpSpPr>
        <a:xfrm>
          <a:off x="0" y="0"/>
          <a:ext cx="0" cy="0"/>
          <a:chOff x="0" y="0"/>
          <a:chExt cx="0" cy="0"/>
        </a:xfrm>
      </p:grpSpPr>
      <p:sp>
        <p:nvSpPr>
          <p:cNvPr id="749" name="Google Shape;749;p46"/>
          <p:cNvSpPr/>
          <p:nvPr/>
        </p:nvSpPr>
        <p:spPr>
          <a:xfrm>
            <a:off x="-7620" y="-1"/>
            <a:ext cx="12207240" cy="6858001"/>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750" name="Google Shape;750;p46"/>
          <p:cNvGrpSpPr/>
          <p:nvPr/>
        </p:nvGrpSpPr>
        <p:grpSpPr>
          <a:xfrm>
            <a:off x="4836169" y="228600"/>
            <a:ext cx="2851523" cy="6638625"/>
            <a:chOff x="2487613" y="285750"/>
            <a:chExt cx="2428875" cy="5654676"/>
          </a:xfrm>
        </p:grpSpPr>
        <p:sp>
          <p:nvSpPr>
            <p:cNvPr id="751" name="Google Shape;751;p4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 name="Google Shape;763;p46"/>
          <p:cNvGrpSpPr/>
          <p:nvPr/>
        </p:nvGrpSpPr>
        <p:grpSpPr>
          <a:xfrm>
            <a:off x="4677117" y="-786"/>
            <a:ext cx="2356675" cy="6854040"/>
            <a:chOff x="6627813" y="194833"/>
            <a:chExt cx="1952625" cy="5678918"/>
          </a:xfrm>
        </p:grpSpPr>
        <p:sp>
          <p:nvSpPr>
            <p:cNvPr id="764" name="Google Shape;764;p46"/>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6" name="Google Shape;776;p46"/>
          <p:cNvSpPr txBox="1"/>
          <p:nvPr>
            <p:ph type="title"/>
          </p:nvPr>
        </p:nvSpPr>
        <p:spPr>
          <a:xfrm>
            <a:off x="6483096" y="624110"/>
            <a:ext cx="5021516"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b="1" lang="en-US"/>
              <a:t>Training of Employees</a:t>
            </a:r>
            <a:endParaRPr b="1"/>
          </a:p>
        </p:txBody>
      </p:sp>
      <p:sp>
        <p:nvSpPr>
          <p:cNvPr id="777" name="Google Shape;777;p46"/>
          <p:cNvSpPr/>
          <p:nvPr/>
        </p:nvSpPr>
        <p:spPr>
          <a:xfrm>
            <a:off x="4645704"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6"/>
          <p:cNvSpPr/>
          <p:nvPr/>
        </p:nvSpPr>
        <p:spPr>
          <a:xfrm flipH="1" rot="10800000">
            <a:off x="4645704"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tock-footage-young-people-in-professional-training-on-industrial-site.jpg" id="779" name="Google Shape;779;p46"/>
          <p:cNvPicPr preferRelativeResize="0"/>
          <p:nvPr/>
        </p:nvPicPr>
        <p:blipFill rotWithShape="1">
          <a:blip r:embed="rId3">
            <a:alphaModFix/>
          </a:blip>
          <a:srcRect b="0" l="25396" r="36586" t="0"/>
          <a:stretch/>
        </p:blipFill>
        <p:spPr>
          <a:xfrm>
            <a:off x="-1554" y="1731"/>
            <a:ext cx="4655850" cy="6858000"/>
          </a:xfrm>
          <a:prstGeom prst="rect">
            <a:avLst/>
          </a:prstGeom>
          <a:noFill/>
          <a:ln>
            <a:noFill/>
          </a:ln>
        </p:spPr>
      </p:pic>
      <p:sp>
        <p:nvSpPr>
          <p:cNvPr id="780" name="Google Shape;780;p46"/>
          <p:cNvSpPr txBox="1"/>
          <p:nvPr>
            <p:ph idx="1" type="body"/>
          </p:nvPr>
        </p:nvSpPr>
        <p:spPr>
          <a:xfrm>
            <a:off x="6438191" y="2133600"/>
            <a:ext cx="5066419" cy="377762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700"/>
              <a:buChar char="🠶"/>
            </a:pPr>
            <a:r>
              <a:rPr lang="en-US" sz="1700"/>
              <a:t>All employees who work in areas where industrial materials or activities are exposed to storm water, or who are responsible for implementing activities necessary to meet the conditions of this permit must be trained.</a:t>
            </a:r>
            <a:endParaRPr/>
          </a:p>
          <a:p>
            <a:pPr indent="-342900" lvl="0" marL="342900" rtl="0" algn="l">
              <a:spcBef>
                <a:spcPts val="1000"/>
              </a:spcBef>
              <a:spcAft>
                <a:spcPts val="0"/>
              </a:spcAft>
              <a:buSzPts val="1700"/>
              <a:buChar char="🠶"/>
            </a:pPr>
            <a:r>
              <a:rPr lang="en-US" sz="1700"/>
              <a:t>Training must cover both the specific control measures used to achieve the effluent limits, monitoring, inspection, planning, reporting, and documentation requirements in other parts of this permit. </a:t>
            </a:r>
            <a:endParaRPr/>
          </a:p>
          <a:p>
            <a:pPr indent="-342900" lvl="0" marL="342900" rtl="0" algn="l">
              <a:spcBef>
                <a:spcPts val="1000"/>
              </a:spcBef>
              <a:spcAft>
                <a:spcPts val="0"/>
              </a:spcAft>
              <a:buSzPts val="1700"/>
              <a:buChar char="🠶"/>
            </a:pPr>
            <a:r>
              <a:rPr lang="en-US" sz="1700"/>
              <a:t>Training shall be conducted at least annually and documented in the SWPPP. </a:t>
            </a:r>
            <a:endParaRPr/>
          </a:p>
          <a:p>
            <a:pPr indent="-234950" lvl="0" marL="342900" rtl="0" algn="l">
              <a:spcBef>
                <a:spcPts val="1000"/>
              </a:spcBef>
              <a:spcAft>
                <a:spcPts val="0"/>
              </a:spcAft>
              <a:buSzPts val="1700"/>
              <a:buNone/>
            </a:pPr>
            <a:r>
              <a:t/>
            </a:r>
            <a:endParaRPr sz="1700"/>
          </a:p>
        </p:txBody>
      </p:sp>
      <p:sp>
        <p:nvSpPr>
          <p:cNvPr id="781" name="Google Shape;781;p46"/>
          <p:cNvSpPr txBox="1"/>
          <p:nvPr/>
        </p:nvSpPr>
        <p:spPr>
          <a:xfrm>
            <a:off x="-1554" y="6173931"/>
            <a:ext cx="4655850" cy="685800"/>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lang="en-US" sz="1400">
                <a:solidFill>
                  <a:srgbClr val="FFFFFF"/>
                </a:solidFill>
                <a:latin typeface="Century Gothic"/>
                <a:ea typeface="Century Gothic"/>
                <a:cs typeface="Century Gothic"/>
                <a:sym typeface="Century Gothic"/>
              </a:rPr>
              <a:t>http://ak4.picdn.net/shutterstock/videos/2028916/preview/stock-footage-young-people-in-professional-training-on-industrial-site.jpg</a:t>
            </a:r>
            <a:endParaRPr/>
          </a:p>
        </p:txBody>
      </p:sp>
      <p:pic>
        <p:nvPicPr>
          <p:cNvPr id="782" name="Google Shape;782;p46"/>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0" st="0"/>
                                            </p:txEl>
                                          </p:spTgt>
                                        </p:tgtEl>
                                        <p:attrNameLst>
                                          <p:attrName>style.visibility</p:attrName>
                                        </p:attrNameLst>
                                      </p:cBhvr>
                                      <p:to>
                                        <p:strVal val="visible"/>
                                      </p:to>
                                    </p:set>
                                    <p:animEffect filter="fade" transition="in">
                                      <p:cBhvr>
                                        <p:cTn dur="500"/>
                                        <p:tgtEl>
                                          <p:spTgt spid="7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1" st="1"/>
                                            </p:txEl>
                                          </p:spTgt>
                                        </p:tgtEl>
                                        <p:attrNameLst>
                                          <p:attrName>style.visibility</p:attrName>
                                        </p:attrNameLst>
                                      </p:cBhvr>
                                      <p:to>
                                        <p:strVal val="visible"/>
                                      </p:to>
                                    </p:set>
                                    <p:animEffect filter="fade" transition="in">
                                      <p:cBhvr>
                                        <p:cTn dur="500"/>
                                        <p:tgtEl>
                                          <p:spTgt spid="7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2" st="2"/>
                                            </p:txEl>
                                          </p:spTgt>
                                        </p:tgtEl>
                                        <p:attrNameLst>
                                          <p:attrName>style.visibility</p:attrName>
                                        </p:attrNameLst>
                                      </p:cBhvr>
                                      <p:to>
                                        <p:strVal val="visible"/>
                                      </p:to>
                                    </p:set>
                                    <p:animEffect filter="fade" transition="in">
                                      <p:cBhvr>
                                        <p:cTn dur="500"/>
                                        <p:tgtEl>
                                          <p:spTgt spid="7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3" st="3"/>
                                            </p:txEl>
                                          </p:spTgt>
                                        </p:tgtEl>
                                        <p:attrNameLst>
                                          <p:attrName>style.visibility</p:attrName>
                                        </p:attrNameLst>
                                      </p:cBhvr>
                                      <p:to>
                                        <p:strVal val="visible"/>
                                      </p:to>
                                    </p:set>
                                    <p:animEffect filter="fade" transition="in">
                                      <p:cBhvr>
                                        <p:cTn dur="500"/>
                                        <p:tgtEl>
                                          <p:spTgt spid="78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786" name="Shape 786"/>
        <p:cNvGrpSpPr/>
        <p:nvPr/>
      </p:nvGrpSpPr>
      <p:grpSpPr>
        <a:xfrm>
          <a:off x="0" y="0"/>
          <a:ext cx="0" cy="0"/>
          <a:chOff x="0" y="0"/>
          <a:chExt cx="0" cy="0"/>
        </a:xfrm>
      </p:grpSpPr>
      <p:pic>
        <p:nvPicPr>
          <p:cNvPr descr="A picture containing sky, outdoor, ground, yellow&#10;&#10;Description automatically generated" id="787" name="Google Shape;787;p47"/>
          <p:cNvPicPr preferRelativeResize="0"/>
          <p:nvPr/>
        </p:nvPicPr>
        <p:blipFill rotWithShape="1">
          <a:blip r:embed="rId3">
            <a:alphaModFix/>
          </a:blip>
          <a:srcRect b="0" l="9091" r="0" t="9091"/>
          <a:stretch/>
        </p:blipFill>
        <p:spPr>
          <a:xfrm>
            <a:off x="1839041" y="0"/>
            <a:ext cx="9143980" cy="6858000"/>
          </a:xfrm>
          <a:prstGeom prst="rect">
            <a:avLst/>
          </a:prstGeom>
          <a:noFill/>
          <a:ln>
            <a:noFill/>
          </a:ln>
        </p:spPr>
      </p:pic>
      <p:sp>
        <p:nvSpPr>
          <p:cNvPr id="788" name="Google Shape;788;p47"/>
          <p:cNvSpPr txBox="1"/>
          <p:nvPr>
            <p:ph type="title"/>
          </p:nvPr>
        </p:nvSpPr>
        <p:spPr>
          <a:xfrm>
            <a:off x="4142949" y="295728"/>
            <a:ext cx="5723761" cy="48659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ACE0F4"/>
              </a:buClr>
              <a:buSzPts val="2400"/>
              <a:buFont typeface="Century Gothic"/>
              <a:buNone/>
            </a:pPr>
            <a:r>
              <a:rPr b="1" lang="en-US" sz="2400">
                <a:solidFill>
                  <a:srgbClr val="ACE0F4"/>
                </a:solidFill>
              </a:rPr>
              <a:t>Non-Storm Water Discharges</a:t>
            </a:r>
            <a:endParaRPr/>
          </a:p>
        </p:txBody>
      </p:sp>
      <p:sp>
        <p:nvSpPr>
          <p:cNvPr id="789" name="Google Shape;789;p47"/>
          <p:cNvSpPr txBox="1"/>
          <p:nvPr>
            <p:ph idx="1" type="body"/>
          </p:nvPr>
        </p:nvSpPr>
        <p:spPr>
          <a:xfrm>
            <a:off x="5434519" y="1275083"/>
            <a:ext cx="4918440" cy="4800599"/>
          </a:xfrm>
          <a:prstGeom prst="rect">
            <a:avLst/>
          </a:prstGeom>
          <a:gradFill>
            <a:gsLst>
              <a:gs pos="0">
                <a:srgbClr val="EFF6FC"/>
              </a:gs>
              <a:gs pos="100000">
                <a:srgbClr val="8AB3E0">
                  <a:alpha val="49803"/>
                </a:srgbClr>
              </a:gs>
            </a:gsLst>
            <a:lin ang="5400000" scaled="0"/>
          </a:grad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100"/>
              <a:buNone/>
            </a:pPr>
            <a:r>
              <a:rPr b="1" lang="en-US" sz="1100"/>
              <a:t>Authorized Non-Storm Water Discharges:</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Discharges from fire-fighting activities;</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Fire hydrant flushings;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Potable water, including water line flushings;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Uncontaminated condensate from air conditioners, coolers, and other compressors and from the outside storage of refrigerated gases or liquids;</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Irrigation drainage;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Landscape watering provided all pesticides, herbicides, and fertilizer have been applied in accordance with the approved labeling;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Pavement wash waters where no detergents or hazardous cleaning products are used;</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Wheel wash water that does not use detergents;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Routine external building wash down / power wash water that does not use detergents or hazardous cleaning products;</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Uncontaminated ground water or spring water;</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Foundation or footing drains where flows are not contaminated with process materials; </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Incidental windblown mist from cooling towers; and</a:t>
            </a:r>
            <a:endParaRPr/>
          </a:p>
          <a:p>
            <a:pPr indent="-285750" lvl="1" marL="742950" rtl="0" algn="l">
              <a:lnSpc>
                <a:spcPct val="90000"/>
              </a:lnSpc>
              <a:spcBef>
                <a:spcPts val="0"/>
              </a:spcBef>
              <a:spcAft>
                <a:spcPts val="0"/>
              </a:spcAft>
              <a:buClr>
                <a:srgbClr val="3F3F3F"/>
              </a:buClr>
              <a:buSzPts val="880"/>
              <a:buFont typeface="Century Gothic"/>
              <a:buAutoNum type="arabicPeriod"/>
            </a:pPr>
            <a:r>
              <a:rPr b="1" lang="en-US" sz="1100"/>
              <a:t>Discharges from the spray down of lumber and wood product storage yards where no chemical additives are used in the spray-down waters and no chemicals are applied to the wood during storage (applicable only to Sector A facilities).</a:t>
            </a:r>
            <a:endParaRPr/>
          </a:p>
          <a:p>
            <a:pPr indent="-285750" lvl="1" marL="742950" rtl="0" algn="l">
              <a:lnSpc>
                <a:spcPct val="90000"/>
              </a:lnSpc>
              <a:spcBef>
                <a:spcPts val="0"/>
              </a:spcBef>
              <a:spcAft>
                <a:spcPts val="0"/>
              </a:spcAft>
              <a:buSzPts val="1100"/>
              <a:buNone/>
            </a:pPr>
            <a:r>
              <a:t/>
            </a:r>
            <a:endParaRPr b="1" sz="1100"/>
          </a:p>
          <a:p>
            <a:pPr indent="-285750" lvl="1" marL="742950" rtl="0" algn="l">
              <a:lnSpc>
                <a:spcPct val="90000"/>
              </a:lnSpc>
              <a:spcBef>
                <a:spcPts val="0"/>
              </a:spcBef>
              <a:spcAft>
                <a:spcPts val="0"/>
              </a:spcAft>
              <a:buSzPts val="1100"/>
              <a:buNone/>
            </a:pPr>
            <a:r>
              <a:rPr b="1" lang="en-US" sz="1100"/>
              <a:t>Non-storm water discharges not authorized by an APDES permit must be eliminated </a:t>
            </a:r>
            <a:endParaRPr/>
          </a:p>
          <a:p>
            <a:pPr indent="-342900" lvl="0" marL="342900" rtl="0" algn="l">
              <a:lnSpc>
                <a:spcPct val="90000"/>
              </a:lnSpc>
              <a:spcBef>
                <a:spcPts val="1000"/>
              </a:spcBef>
              <a:spcAft>
                <a:spcPts val="0"/>
              </a:spcAft>
              <a:buSzPts val="1100"/>
              <a:buNone/>
            </a:pPr>
            <a:r>
              <a:t/>
            </a:r>
            <a:endParaRPr sz="1100"/>
          </a:p>
        </p:txBody>
      </p:sp>
      <p:sp>
        <p:nvSpPr>
          <p:cNvPr id="790" name="Google Shape;790;p47"/>
          <p:cNvSpPr txBox="1"/>
          <p:nvPr/>
        </p:nvSpPr>
        <p:spPr>
          <a:xfrm>
            <a:off x="6019801" y="84061"/>
            <a:ext cx="1752601"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4.2.10, 1.2.3</a:t>
            </a:r>
            <a:endParaRPr/>
          </a:p>
        </p:txBody>
      </p:sp>
      <p:sp>
        <p:nvSpPr>
          <p:cNvPr id="791" name="Google Shape;791;p47"/>
          <p:cNvSpPr txBox="1"/>
          <p:nvPr/>
        </p:nvSpPr>
        <p:spPr>
          <a:xfrm>
            <a:off x="2595351" y="6393975"/>
            <a:ext cx="7001301" cy="21544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800">
                <a:solidFill>
                  <a:schemeClr val="dk1"/>
                </a:solidFill>
                <a:latin typeface="Century Gothic"/>
                <a:ea typeface="Century Gothic"/>
                <a:cs typeface="Century Gothic"/>
                <a:sym typeface="Century Gothic"/>
              </a:rPr>
              <a:t>http://www.recycling-nord.com/files/www/gewerbeabfall.png</a:t>
            </a:r>
            <a:endParaRPr/>
          </a:p>
        </p:txBody>
      </p:sp>
      <p:pic>
        <p:nvPicPr>
          <p:cNvPr id="792" name="Google Shape;792;p47"/>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pic>
        <p:nvPicPr>
          <p:cNvPr descr="gewerbeabfall.png" id="797" name="Google Shape;797;p48"/>
          <p:cNvPicPr preferRelativeResize="0"/>
          <p:nvPr/>
        </p:nvPicPr>
        <p:blipFill rotWithShape="1">
          <a:blip r:embed="rId3">
            <a:alphaModFix amt="25000"/>
          </a:blip>
          <a:srcRect b="0" l="19079" r="37587" t="0"/>
          <a:stretch/>
        </p:blipFill>
        <p:spPr>
          <a:xfrm>
            <a:off x="1524020" y="-1"/>
            <a:ext cx="9143980" cy="6858000"/>
          </a:xfrm>
          <a:prstGeom prst="rect">
            <a:avLst/>
          </a:prstGeom>
          <a:noFill/>
          <a:ln>
            <a:noFill/>
          </a:ln>
        </p:spPr>
      </p:pic>
      <p:sp>
        <p:nvSpPr>
          <p:cNvPr id="798" name="Google Shape;798;p48"/>
          <p:cNvSpPr txBox="1"/>
          <p:nvPr>
            <p:ph type="title"/>
          </p:nvPr>
        </p:nvSpPr>
        <p:spPr>
          <a:xfrm>
            <a:off x="2008583" y="452718"/>
            <a:ext cx="7053542"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b="1" lang="en-US"/>
              <a:t>Waste, Garbage and Floatable Debris</a:t>
            </a:r>
            <a:endParaRPr/>
          </a:p>
        </p:txBody>
      </p:sp>
      <p:sp>
        <p:nvSpPr>
          <p:cNvPr id="799" name="Google Shape;799;p48"/>
          <p:cNvSpPr txBox="1"/>
          <p:nvPr>
            <p:ph idx="1" type="body"/>
          </p:nvPr>
        </p:nvSpPr>
        <p:spPr>
          <a:xfrm>
            <a:off x="2351485" y="2052919"/>
            <a:ext cx="6709905" cy="419548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F3F3F"/>
              </a:buClr>
              <a:buSzPts val="1800"/>
              <a:buNone/>
            </a:pPr>
            <a:r>
              <a:rPr b="1" lang="en-US">
                <a:latin typeface="Calibri"/>
                <a:ea typeface="Calibri"/>
                <a:cs typeface="Calibri"/>
                <a:sym typeface="Calibri"/>
              </a:rPr>
              <a:t>Waste, garbage, and floatable debris </a:t>
            </a:r>
            <a:r>
              <a:rPr b="1" lang="en-US" u="sng">
                <a:latin typeface="Calibri"/>
                <a:ea typeface="Calibri"/>
                <a:cs typeface="Calibri"/>
                <a:sym typeface="Calibri"/>
              </a:rPr>
              <a:t>must not</a:t>
            </a:r>
            <a:r>
              <a:rPr b="1" lang="en-US">
                <a:latin typeface="Calibri"/>
                <a:ea typeface="Calibri"/>
                <a:cs typeface="Calibri"/>
                <a:sym typeface="Calibri"/>
              </a:rPr>
              <a:t> be discharged into receiving waters.</a:t>
            </a:r>
            <a:endParaRPr/>
          </a:p>
          <a:p>
            <a:pPr indent="-342900" lvl="0" marL="342900" rtl="0" algn="l">
              <a:spcBef>
                <a:spcPts val="360"/>
              </a:spcBef>
              <a:spcAft>
                <a:spcPts val="0"/>
              </a:spcAft>
              <a:buClr>
                <a:srgbClr val="3F3F3F"/>
              </a:buClr>
              <a:buSzPts val="1800"/>
              <a:buNone/>
            </a:pPr>
            <a:r>
              <a:rPr lang="en-US">
                <a:latin typeface="Calibri"/>
                <a:ea typeface="Calibri"/>
                <a:cs typeface="Calibri"/>
                <a:sym typeface="Calibri"/>
              </a:rPr>
              <a:t>	</a:t>
            </a:r>
            <a:endParaRPr/>
          </a:p>
          <a:p>
            <a:pPr indent="-342900" lvl="0" marL="342900" rtl="0" algn="l">
              <a:spcBef>
                <a:spcPts val="360"/>
              </a:spcBef>
              <a:spcAft>
                <a:spcPts val="0"/>
              </a:spcAft>
              <a:buClr>
                <a:srgbClr val="3F3F3F"/>
              </a:buClr>
              <a:buSzPts val="1800"/>
              <a:buNone/>
            </a:pPr>
            <a:r>
              <a:rPr lang="en-US">
                <a:latin typeface="Calibri"/>
                <a:ea typeface="Calibri"/>
                <a:cs typeface="Calibri"/>
                <a:sym typeface="Calibri"/>
              </a:rPr>
              <a:t>Exposed areas must be kept free of waste, garbage, or floatable debris</a:t>
            </a:r>
            <a:endParaRPr/>
          </a:p>
          <a:p>
            <a:pPr indent="-342900" lvl="0" marL="342900" rtl="0" algn="ctr">
              <a:spcBef>
                <a:spcPts val="360"/>
              </a:spcBef>
              <a:spcAft>
                <a:spcPts val="0"/>
              </a:spcAft>
              <a:buClr>
                <a:srgbClr val="3F3F3F"/>
              </a:buClr>
              <a:buSzPts val="1800"/>
              <a:buNone/>
            </a:pPr>
            <a:r>
              <a:rPr b="1" lang="en-US" u="sng">
                <a:latin typeface="Calibri"/>
                <a:ea typeface="Calibri"/>
                <a:cs typeface="Calibri"/>
                <a:sym typeface="Calibri"/>
              </a:rPr>
              <a:t>OR</a:t>
            </a:r>
            <a:endParaRPr/>
          </a:p>
          <a:p>
            <a:pPr indent="-342900" lvl="0" marL="342900" rtl="0" algn="l">
              <a:spcBef>
                <a:spcPts val="360"/>
              </a:spcBef>
              <a:spcAft>
                <a:spcPts val="0"/>
              </a:spcAft>
              <a:buClr>
                <a:srgbClr val="3F3F3F"/>
              </a:buClr>
              <a:buSzPts val="1800"/>
              <a:buNone/>
            </a:pPr>
            <a:r>
              <a:rPr lang="en-US">
                <a:latin typeface="Calibri"/>
                <a:ea typeface="Calibri"/>
                <a:cs typeface="Calibri"/>
                <a:sym typeface="Calibri"/>
              </a:rPr>
              <a:t>	Waste, garbage, and floatable debris must be intercepted them before they are discharged. </a:t>
            </a:r>
            <a:endParaRPr/>
          </a:p>
          <a:p>
            <a:pPr indent="-342900" lvl="0" marL="342900" rtl="0" algn="l">
              <a:spcBef>
                <a:spcPts val="1000"/>
              </a:spcBef>
              <a:spcAft>
                <a:spcPts val="0"/>
              </a:spcAft>
              <a:buSzPts val="1800"/>
              <a:buNone/>
            </a:pPr>
            <a:r>
              <a:t/>
            </a:r>
            <a:endParaRPr/>
          </a:p>
        </p:txBody>
      </p:sp>
      <p:sp>
        <p:nvSpPr>
          <p:cNvPr id="800" name="Google Shape;800;p48"/>
          <p:cNvSpPr txBox="1"/>
          <p:nvPr/>
        </p:nvSpPr>
        <p:spPr>
          <a:xfrm>
            <a:off x="8898989" y="1287943"/>
            <a:ext cx="129539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4.2.11</a:t>
            </a:r>
            <a:endParaRPr/>
          </a:p>
        </p:txBody>
      </p:sp>
      <p:pic>
        <p:nvPicPr>
          <p:cNvPr id="801" name="Google Shape;801;p48"/>
          <p:cNvPicPr preferRelativeResize="0"/>
          <p:nvPr/>
        </p:nvPicPr>
        <p:blipFill rotWithShape="1">
          <a:blip r:embed="rId4">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0" st="0"/>
                                            </p:txEl>
                                          </p:spTgt>
                                        </p:tgtEl>
                                        <p:attrNameLst>
                                          <p:attrName>style.visibility</p:attrName>
                                        </p:attrNameLst>
                                      </p:cBhvr>
                                      <p:to>
                                        <p:strVal val="visible"/>
                                      </p:to>
                                    </p:set>
                                    <p:animEffect filter="fade" transition="in">
                                      <p:cBhvr>
                                        <p:cTn dur="500"/>
                                        <p:tgtEl>
                                          <p:spTgt spid="7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1" st="1"/>
                                            </p:txEl>
                                          </p:spTgt>
                                        </p:tgtEl>
                                        <p:attrNameLst>
                                          <p:attrName>style.visibility</p:attrName>
                                        </p:attrNameLst>
                                      </p:cBhvr>
                                      <p:to>
                                        <p:strVal val="visible"/>
                                      </p:to>
                                    </p:set>
                                    <p:animEffect filter="fade" transition="in">
                                      <p:cBhvr>
                                        <p:cTn dur="500"/>
                                        <p:tgtEl>
                                          <p:spTgt spid="7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2" st="2"/>
                                            </p:txEl>
                                          </p:spTgt>
                                        </p:tgtEl>
                                        <p:attrNameLst>
                                          <p:attrName>style.visibility</p:attrName>
                                        </p:attrNameLst>
                                      </p:cBhvr>
                                      <p:to>
                                        <p:strVal val="visible"/>
                                      </p:to>
                                    </p:set>
                                    <p:animEffect filter="fade" transition="in">
                                      <p:cBhvr>
                                        <p:cTn dur="500"/>
                                        <p:tgtEl>
                                          <p:spTgt spid="7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3" st="3"/>
                                            </p:txEl>
                                          </p:spTgt>
                                        </p:tgtEl>
                                        <p:attrNameLst>
                                          <p:attrName>style.visibility</p:attrName>
                                        </p:attrNameLst>
                                      </p:cBhvr>
                                      <p:to>
                                        <p:strVal val="visible"/>
                                      </p:to>
                                    </p:set>
                                    <p:animEffect filter="fade" transition="in">
                                      <p:cBhvr>
                                        <p:cTn dur="500"/>
                                        <p:tgtEl>
                                          <p:spTgt spid="7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4" st="4"/>
                                            </p:txEl>
                                          </p:spTgt>
                                        </p:tgtEl>
                                        <p:attrNameLst>
                                          <p:attrName>style.visibility</p:attrName>
                                        </p:attrNameLst>
                                      </p:cBhvr>
                                      <p:to>
                                        <p:strVal val="visible"/>
                                      </p:to>
                                    </p:set>
                                    <p:animEffect filter="fade" transition="in">
                                      <p:cBhvr>
                                        <p:cTn dur="500"/>
                                        <p:tgtEl>
                                          <p:spTgt spid="7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xEl>
                                              <p:pRg end="5" st="5"/>
                                            </p:txEl>
                                          </p:spTgt>
                                        </p:tgtEl>
                                        <p:attrNameLst>
                                          <p:attrName>style.visibility</p:attrName>
                                        </p:attrNameLst>
                                      </p:cBhvr>
                                      <p:to>
                                        <p:strVal val="visible"/>
                                      </p:to>
                                    </p:set>
                                    <p:animEffect filter="fade" transition="in">
                                      <p:cBhvr>
                                        <p:cTn dur="500"/>
                                        <p:tgtEl>
                                          <p:spTgt spid="79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49"/>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b="1" lang="en-US"/>
              <a:t>Dust Generation and Vehicle Tracking of Industrial Materials</a:t>
            </a:r>
            <a:endParaRPr/>
          </a:p>
        </p:txBody>
      </p:sp>
      <p:sp>
        <p:nvSpPr>
          <p:cNvPr id="807" name="Google Shape;807;p49"/>
          <p:cNvSpPr txBox="1"/>
          <p:nvPr>
            <p:ph idx="1" type="body"/>
          </p:nvPr>
        </p:nvSpPr>
        <p:spPr>
          <a:xfrm>
            <a:off x="2352436" y="2790471"/>
            <a:ext cx="6711654" cy="213807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Char char="🠶"/>
            </a:pPr>
            <a:r>
              <a:rPr lang="en-US"/>
              <a:t>Dust and offsite tracking of raw, final, or waste materials must be minimized. </a:t>
            </a:r>
            <a:endParaRPr/>
          </a:p>
          <a:p>
            <a:pPr indent="-342900" lvl="0" marL="342900" rtl="0" algn="l">
              <a:spcBef>
                <a:spcPts val="1000"/>
              </a:spcBef>
              <a:spcAft>
                <a:spcPts val="0"/>
              </a:spcAft>
              <a:buSzPts val="1800"/>
              <a:buChar char="🠶"/>
            </a:pPr>
            <a:r>
              <a:rPr lang="en-US"/>
              <a:t>Appropriate BMPs to minimize tracking include the establishment of stabilized access and exit points. </a:t>
            </a:r>
            <a:endParaRPr/>
          </a:p>
          <a:p>
            <a:pPr indent="-228600" lvl="0" marL="342900" rtl="0" algn="l">
              <a:spcBef>
                <a:spcPts val="1000"/>
              </a:spcBef>
              <a:spcAft>
                <a:spcPts val="0"/>
              </a:spcAft>
              <a:buSzPts val="1800"/>
              <a:buNone/>
            </a:pPr>
            <a:r>
              <a:t/>
            </a:r>
            <a:endParaRPr/>
          </a:p>
        </p:txBody>
      </p:sp>
      <p:sp>
        <p:nvSpPr>
          <p:cNvPr id="808" name="Google Shape;808;p49"/>
          <p:cNvSpPr txBox="1"/>
          <p:nvPr/>
        </p:nvSpPr>
        <p:spPr>
          <a:xfrm>
            <a:off x="8991601" y="1219201"/>
            <a:ext cx="1676401"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MSGP 4.2.12</a:t>
            </a:r>
            <a:endParaRPr/>
          </a:p>
        </p:txBody>
      </p:sp>
      <p:pic>
        <p:nvPicPr>
          <p:cNvPr id="809" name="Google Shape;809;p49"/>
          <p:cNvPicPr preferRelativeResize="0"/>
          <p:nvPr/>
        </p:nvPicPr>
        <p:blipFill rotWithShape="1">
          <a:blip r:embed="rId3">
            <a:alphaModFix/>
          </a:blip>
          <a:srcRect b="0" l="0" r="0" t="0"/>
          <a:stretch/>
        </p:blipFill>
        <p:spPr>
          <a:xfrm>
            <a:off x="10375235" y="5721672"/>
            <a:ext cx="1816765" cy="11339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xEl>
                                              <p:pRg end="0" st="0"/>
                                            </p:txEl>
                                          </p:spTgt>
                                        </p:tgtEl>
                                        <p:attrNameLst>
                                          <p:attrName>style.visibility</p:attrName>
                                        </p:attrNameLst>
                                      </p:cBhvr>
                                      <p:to>
                                        <p:strVal val="visible"/>
                                      </p:to>
                                    </p:set>
                                    <p:animEffect filter="fade" transition="in">
                                      <p:cBhvr>
                                        <p:cTn dur="500"/>
                                        <p:tgtEl>
                                          <p:spTgt spid="8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xEl>
                                              <p:pRg end="1" st="1"/>
                                            </p:txEl>
                                          </p:spTgt>
                                        </p:tgtEl>
                                        <p:attrNameLst>
                                          <p:attrName>style.visibility</p:attrName>
                                        </p:attrNameLst>
                                      </p:cBhvr>
                                      <p:to>
                                        <p:strVal val="visible"/>
                                      </p:to>
                                    </p:set>
                                    <p:animEffect filter="fade" transition="in">
                                      <p:cBhvr>
                                        <p:cTn dur="500"/>
                                        <p:tgtEl>
                                          <p:spTgt spid="8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xEl>
                                              <p:pRg end="2" st="2"/>
                                            </p:txEl>
                                          </p:spTgt>
                                        </p:tgtEl>
                                        <p:attrNameLst>
                                          <p:attrName>style.visibility</p:attrName>
                                        </p:attrNameLst>
                                      </p:cBhvr>
                                      <p:to>
                                        <p:strVal val="visible"/>
                                      </p:to>
                                    </p:set>
                                    <p:animEffect filter="fade" transition="in">
                                      <p:cBhvr>
                                        <p:cTn dur="500"/>
                                        <p:tgtEl>
                                          <p:spTgt spid="80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813" name="Shape 813"/>
        <p:cNvGrpSpPr/>
        <p:nvPr/>
      </p:nvGrpSpPr>
      <p:grpSpPr>
        <a:xfrm>
          <a:off x="0" y="0"/>
          <a:ext cx="0" cy="0"/>
          <a:chOff x="0" y="0"/>
          <a:chExt cx="0" cy="0"/>
        </a:xfrm>
      </p:grpSpPr>
      <p:sp>
        <p:nvSpPr>
          <p:cNvPr id="814" name="Google Shape;814;p50"/>
          <p:cNvSpPr/>
          <p:nvPr/>
        </p:nvSpPr>
        <p:spPr>
          <a:xfrm>
            <a:off x="1" y="0"/>
            <a:ext cx="405907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15" name="Google Shape;815;p50"/>
          <p:cNvSpPr txBox="1"/>
          <p:nvPr>
            <p:ph type="title"/>
          </p:nvPr>
        </p:nvSpPr>
        <p:spPr>
          <a:xfrm>
            <a:off x="1259893" y="3101093"/>
            <a:ext cx="2454052" cy="302934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00"/>
              <a:buFont typeface="Century Gothic"/>
              <a:buNone/>
            </a:pPr>
            <a:r>
              <a:rPr lang="en-US" sz="3200">
                <a:solidFill>
                  <a:schemeClr val="lt1"/>
                </a:solidFill>
              </a:rPr>
              <a:t>MSGP Sector Specific Controls</a:t>
            </a:r>
            <a:endParaRPr/>
          </a:p>
        </p:txBody>
      </p:sp>
      <p:sp>
        <p:nvSpPr>
          <p:cNvPr id="816" name="Google Shape;816;p50"/>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0"/>
          <p:cNvSpPr/>
          <p:nvPr/>
        </p:nvSpPr>
        <p:spPr>
          <a:xfrm>
            <a:off x="4795736" y="0"/>
            <a:ext cx="7396264"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818" name="Google Shape;818;p50"/>
          <p:cNvGrpSpPr/>
          <p:nvPr/>
        </p:nvGrpSpPr>
        <p:grpSpPr>
          <a:xfrm>
            <a:off x="4850845" y="743478"/>
            <a:ext cx="6556809" cy="5060924"/>
            <a:chOff x="137701" y="101927"/>
            <a:chExt cx="6556809" cy="5060924"/>
          </a:xfrm>
        </p:grpSpPr>
        <p:sp>
          <p:nvSpPr>
            <p:cNvPr id="819" name="Google Shape;819;p50"/>
            <p:cNvSpPr/>
            <p:nvPr/>
          </p:nvSpPr>
          <p:spPr>
            <a:xfrm>
              <a:off x="519366" y="101927"/>
              <a:ext cx="1193926" cy="1193926"/>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0"/>
            <p:cNvSpPr/>
            <p:nvPr/>
          </p:nvSpPr>
          <p:spPr>
            <a:xfrm>
              <a:off x="773809" y="356370"/>
              <a:ext cx="685039" cy="68503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0"/>
            <p:cNvSpPr/>
            <p:nvPr/>
          </p:nvSpPr>
          <p:spPr>
            <a:xfrm>
              <a:off x="137701" y="1667732"/>
              <a:ext cx="195725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0"/>
            <p:cNvSpPr txBox="1"/>
            <p:nvPr/>
          </p:nvSpPr>
          <p:spPr>
            <a:xfrm>
              <a:off x="137701" y="1667732"/>
              <a:ext cx="1957256"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1400" cap="none">
                  <a:solidFill>
                    <a:schemeClr val="dk1"/>
                  </a:solidFill>
                  <a:latin typeface="Century Gothic"/>
                  <a:ea typeface="Century Gothic"/>
                  <a:cs typeface="Century Gothic"/>
                  <a:sym typeface="Century Gothic"/>
                </a:rPr>
                <a:t>SECTOR SPECIFIC CONTROLS TAILORED TO INDUSTRIAL SECTOR</a:t>
              </a:r>
              <a:endParaRPr/>
            </a:p>
          </p:txBody>
        </p:sp>
        <p:sp>
          <p:nvSpPr>
            <p:cNvPr id="823" name="Google Shape;823;p50"/>
            <p:cNvSpPr/>
            <p:nvPr/>
          </p:nvSpPr>
          <p:spPr>
            <a:xfrm>
              <a:off x="2819142" y="101927"/>
              <a:ext cx="1193926" cy="1193926"/>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0"/>
            <p:cNvSpPr/>
            <p:nvPr/>
          </p:nvSpPr>
          <p:spPr>
            <a:xfrm>
              <a:off x="3073586" y="356370"/>
              <a:ext cx="685039" cy="68503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0"/>
            <p:cNvSpPr/>
            <p:nvPr/>
          </p:nvSpPr>
          <p:spPr>
            <a:xfrm>
              <a:off x="2437477" y="1667732"/>
              <a:ext cx="195725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0"/>
            <p:cNvSpPr txBox="1"/>
            <p:nvPr/>
          </p:nvSpPr>
          <p:spPr>
            <a:xfrm>
              <a:off x="2437477" y="1667732"/>
              <a:ext cx="1957256"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1400" cap="none">
                  <a:solidFill>
                    <a:schemeClr val="dk1"/>
                  </a:solidFill>
                  <a:latin typeface="Century Gothic"/>
                  <a:ea typeface="Century Gothic"/>
                  <a:cs typeface="Century Gothic"/>
                  <a:sym typeface="Century Gothic"/>
                </a:rPr>
                <a:t>QUANTITATIVE MONITORING AND REPORTING </a:t>
              </a:r>
              <a:endParaRPr/>
            </a:p>
          </p:txBody>
        </p:sp>
        <p:sp>
          <p:nvSpPr>
            <p:cNvPr id="827" name="Google Shape;827;p50"/>
            <p:cNvSpPr/>
            <p:nvPr/>
          </p:nvSpPr>
          <p:spPr>
            <a:xfrm>
              <a:off x="5118919" y="101927"/>
              <a:ext cx="1193926" cy="1193926"/>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0"/>
            <p:cNvSpPr/>
            <p:nvPr/>
          </p:nvSpPr>
          <p:spPr>
            <a:xfrm>
              <a:off x="5373362" y="356370"/>
              <a:ext cx="685039" cy="685039"/>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0"/>
            <p:cNvSpPr/>
            <p:nvPr/>
          </p:nvSpPr>
          <p:spPr>
            <a:xfrm>
              <a:off x="4737254" y="1667732"/>
              <a:ext cx="195725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0"/>
            <p:cNvSpPr txBox="1"/>
            <p:nvPr/>
          </p:nvSpPr>
          <p:spPr>
            <a:xfrm>
              <a:off x="4737254" y="1667732"/>
              <a:ext cx="1957256"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1400" cap="none">
                  <a:solidFill>
                    <a:schemeClr val="dk1"/>
                  </a:solidFill>
                  <a:latin typeface="Century Gothic"/>
                  <a:ea typeface="Century Gothic"/>
                  <a:cs typeface="Century Gothic"/>
                  <a:sym typeface="Century Gothic"/>
                </a:rPr>
                <a:t>PERMANENT PREFERRED OVER TEMPORARY</a:t>
              </a:r>
              <a:endParaRPr/>
            </a:p>
          </p:txBody>
        </p:sp>
        <p:sp>
          <p:nvSpPr>
            <p:cNvPr id="831" name="Google Shape;831;p50"/>
            <p:cNvSpPr/>
            <p:nvPr/>
          </p:nvSpPr>
          <p:spPr>
            <a:xfrm>
              <a:off x="1669254" y="2877046"/>
              <a:ext cx="1193926" cy="1193926"/>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0"/>
            <p:cNvSpPr/>
            <p:nvPr/>
          </p:nvSpPr>
          <p:spPr>
            <a:xfrm>
              <a:off x="1923697" y="3131489"/>
              <a:ext cx="685039" cy="685039"/>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0"/>
            <p:cNvSpPr/>
            <p:nvPr/>
          </p:nvSpPr>
          <p:spPr>
            <a:xfrm>
              <a:off x="1287589" y="4442851"/>
              <a:ext cx="195725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0"/>
            <p:cNvSpPr txBox="1"/>
            <p:nvPr/>
          </p:nvSpPr>
          <p:spPr>
            <a:xfrm>
              <a:off x="1287589" y="4442851"/>
              <a:ext cx="1957256"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1400" cap="none">
                  <a:solidFill>
                    <a:schemeClr val="dk1"/>
                  </a:solidFill>
                  <a:latin typeface="Century Gothic"/>
                  <a:ea typeface="Century Gothic"/>
                  <a:cs typeface="Century Gothic"/>
                  <a:sym typeface="Century Gothic"/>
                </a:rPr>
                <a:t>EMPHASIS ON DESIGN AND MAINTENANCE</a:t>
              </a:r>
              <a:endParaRPr/>
            </a:p>
          </p:txBody>
        </p:sp>
        <p:sp>
          <p:nvSpPr>
            <p:cNvPr id="835" name="Google Shape;835;p50"/>
            <p:cNvSpPr/>
            <p:nvPr/>
          </p:nvSpPr>
          <p:spPr>
            <a:xfrm>
              <a:off x="3969030" y="2877046"/>
              <a:ext cx="1193926" cy="1193926"/>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0"/>
            <p:cNvSpPr/>
            <p:nvPr/>
          </p:nvSpPr>
          <p:spPr>
            <a:xfrm>
              <a:off x="4223474" y="3131489"/>
              <a:ext cx="685039" cy="685039"/>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0"/>
            <p:cNvSpPr/>
            <p:nvPr/>
          </p:nvSpPr>
          <p:spPr>
            <a:xfrm>
              <a:off x="3587365" y="4442851"/>
              <a:ext cx="1957256"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0"/>
            <p:cNvSpPr txBox="1"/>
            <p:nvPr/>
          </p:nvSpPr>
          <p:spPr>
            <a:xfrm>
              <a:off x="3587365" y="4442851"/>
              <a:ext cx="1957256"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1400" cap="none">
                  <a:solidFill>
                    <a:schemeClr val="dk1"/>
                  </a:solidFill>
                  <a:latin typeface="Century Gothic"/>
                  <a:ea typeface="Century Gothic"/>
                  <a:cs typeface="Century Gothic"/>
                  <a:sym typeface="Century Gothic"/>
                </a:rPr>
                <a:t>INSPECTIONS/RECORD KEEPING</a:t>
              </a:r>
              <a:endParaRPr/>
            </a:p>
          </p:txBody>
        </p:sp>
      </p:grpSp>
      <p:pic>
        <p:nvPicPr>
          <p:cNvPr id="839" name="Google Shape;839;p50"/>
          <p:cNvPicPr preferRelativeResize="0"/>
          <p:nvPr/>
        </p:nvPicPr>
        <p:blipFill rotWithShape="1">
          <a:blip r:embed="rId8">
            <a:alphaModFix/>
          </a:blip>
          <a:srcRect b="0" l="0" r="0" t="0"/>
          <a:stretch/>
        </p:blipFill>
        <p:spPr>
          <a:xfrm>
            <a:off x="10375234" y="5724046"/>
            <a:ext cx="1816765" cy="11339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71" name="Shape 271"/>
        <p:cNvGrpSpPr/>
        <p:nvPr/>
      </p:nvGrpSpPr>
      <p:grpSpPr>
        <a:xfrm>
          <a:off x="0" y="0"/>
          <a:ext cx="0" cy="0"/>
          <a:chOff x="0" y="0"/>
          <a:chExt cx="0" cy="0"/>
        </a:xfrm>
      </p:grpSpPr>
      <p:grpSp>
        <p:nvGrpSpPr>
          <p:cNvPr id="272" name="Google Shape;272;p25"/>
          <p:cNvGrpSpPr/>
          <p:nvPr/>
        </p:nvGrpSpPr>
        <p:grpSpPr>
          <a:xfrm>
            <a:off x="9" y="228600"/>
            <a:ext cx="2851523" cy="6638625"/>
            <a:chOff x="2487613" y="285750"/>
            <a:chExt cx="2428875" cy="5654676"/>
          </a:xfrm>
        </p:grpSpPr>
        <p:sp>
          <p:nvSpPr>
            <p:cNvPr id="273" name="Google Shape;273;p2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25"/>
          <p:cNvGrpSpPr/>
          <p:nvPr/>
        </p:nvGrpSpPr>
        <p:grpSpPr>
          <a:xfrm>
            <a:off x="27225" y="157"/>
            <a:ext cx="2356675" cy="6853096"/>
            <a:chOff x="6627813" y="195610"/>
            <a:chExt cx="1952625" cy="5678141"/>
          </a:xfrm>
        </p:grpSpPr>
        <p:sp>
          <p:nvSpPr>
            <p:cNvPr id="286" name="Google Shape;286;p25"/>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25"/>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
          <p:cNvSpPr/>
          <p:nvPr/>
        </p:nvSpPr>
        <p:spPr>
          <a:xfrm>
            <a:off x="0" y="-1"/>
            <a:ext cx="12188952"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01" name="Google Shape;301;p25"/>
          <p:cNvPicPr preferRelativeResize="0"/>
          <p:nvPr/>
        </p:nvPicPr>
        <p:blipFill rotWithShape="1">
          <a:blip r:embed="rId3">
            <a:alphaModFix/>
          </a:blip>
          <a:srcRect b="0" l="0" r="0" t="6250"/>
          <a:stretch/>
        </p:blipFill>
        <p:spPr>
          <a:xfrm>
            <a:off x="20" y="10"/>
            <a:ext cx="12191980" cy="6857990"/>
          </a:xfrm>
          <a:prstGeom prst="rect">
            <a:avLst/>
          </a:prstGeom>
          <a:noFill/>
          <a:ln>
            <a:noFill/>
          </a:ln>
        </p:spPr>
      </p:pic>
      <p:sp>
        <p:nvSpPr>
          <p:cNvPr id="302" name="Google Shape;302;p25"/>
          <p:cNvSpPr/>
          <p:nvPr/>
        </p:nvSpPr>
        <p:spPr>
          <a:xfrm>
            <a:off x="-1" y="3632297"/>
            <a:ext cx="8609045" cy="2170389"/>
          </a:xfrm>
          <a:custGeom>
            <a:rect b="b" l="l" r="r" t="t"/>
            <a:pathLst>
              <a:path extrusionOk="0" h="2170389" w="7527616">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264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3" name="Google Shape;303;p25"/>
          <p:cNvSpPr txBox="1"/>
          <p:nvPr>
            <p:ph type="title"/>
          </p:nvPr>
        </p:nvSpPr>
        <p:spPr>
          <a:xfrm>
            <a:off x="1083733" y="3889218"/>
            <a:ext cx="6368312" cy="103209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EFFFF"/>
              </a:buClr>
              <a:buSzPts val="3200"/>
              <a:buFont typeface="Century Gothic"/>
              <a:buNone/>
            </a:pPr>
            <a:r>
              <a:rPr lang="en-US" sz="3200">
                <a:solidFill>
                  <a:srgbClr val="FEFFFF"/>
                </a:solidFill>
              </a:rPr>
              <a:t>Erosion and Sediment Control: </a:t>
            </a:r>
            <a:br>
              <a:rPr lang="en-US" sz="3200">
                <a:solidFill>
                  <a:srgbClr val="FEFFFF"/>
                </a:solidFill>
              </a:rPr>
            </a:br>
            <a:r>
              <a:rPr lang="en-US" sz="3200">
                <a:solidFill>
                  <a:srgbClr val="FEFFFF"/>
                </a:solidFill>
              </a:rPr>
              <a:t>Lessons Learned: Vegetation</a:t>
            </a:r>
            <a:endParaRPr/>
          </a:p>
        </p:txBody>
      </p:sp>
      <p:pic>
        <p:nvPicPr>
          <p:cNvPr id="304" name="Google Shape;304;p25"/>
          <p:cNvPicPr preferRelativeResize="0"/>
          <p:nvPr/>
        </p:nvPicPr>
        <p:blipFill rotWithShape="1">
          <a:blip r:embed="rId4">
            <a:alphaModFix/>
          </a:blip>
          <a:srcRect b="0" l="0" r="0" t="0"/>
          <a:stretch/>
        </p:blipFill>
        <p:spPr>
          <a:xfrm>
            <a:off x="10379132" y="5733269"/>
            <a:ext cx="1816765" cy="11339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62754A"/>
            </a:gs>
            <a:gs pos="100000">
              <a:srgbClr val="C4DCE3"/>
            </a:gs>
          </a:gsLst>
          <a:lin ang="5400000" scaled="0"/>
        </a:gradFill>
      </p:bgPr>
    </p:bg>
    <p:spTree>
      <p:nvGrpSpPr>
        <p:cNvPr id="308" name="Shape 308"/>
        <p:cNvGrpSpPr/>
        <p:nvPr/>
      </p:nvGrpSpPr>
      <p:grpSpPr>
        <a:xfrm>
          <a:off x="0" y="0"/>
          <a:ext cx="0" cy="0"/>
          <a:chOff x="0" y="0"/>
          <a:chExt cx="0" cy="0"/>
        </a:xfrm>
      </p:grpSpPr>
      <p:grpSp>
        <p:nvGrpSpPr>
          <p:cNvPr id="309" name="Google Shape;309;p26"/>
          <p:cNvGrpSpPr/>
          <p:nvPr/>
        </p:nvGrpSpPr>
        <p:grpSpPr>
          <a:xfrm>
            <a:off x="9" y="228600"/>
            <a:ext cx="2851523" cy="6638625"/>
            <a:chOff x="2487613" y="285750"/>
            <a:chExt cx="2428875" cy="5654676"/>
          </a:xfrm>
        </p:grpSpPr>
        <p:sp>
          <p:nvSpPr>
            <p:cNvPr id="310" name="Google Shape;310;p2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6"/>
          <p:cNvGrpSpPr/>
          <p:nvPr/>
        </p:nvGrpSpPr>
        <p:grpSpPr>
          <a:xfrm>
            <a:off x="27225" y="157"/>
            <a:ext cx="2356675" cy="6853096"/>
            <a:chOff x="6627813" y="195610"/>
            <a:chExt cx="1952625" cy="5678141"/>
          </a:xfrm>
        </p:grpSpPr>
        <p:sp>
          <p:nvSpPr>
            <p:cNvPr id="323" name="Google Shape;323;p26"/>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5" name="Google Shape;335;p26"/>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a:off x="-7620" y="-1"/>
            <a:ext cx="12207240" cy="6858001"/>
          </a:xfrm>
          <a:prstGeom prst="rect">
            <a:avLst/>
          </a:prstGeom>
          <a:gradFill>
            <a:gsLst>
              <a:gs pos="0">
                <a:srgbClr val="62754A"/>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8" name="Google Shape;338;p26"/>
          <p:cNvSpPr/>
          <p:nvPr/>
        </p:nvSpPr>
        <p:spPr>
          <a:xfrm>
            <a:off x="0" y="0"/>
            <a:ext cx="4639734" cy="6858000"/>
          </a:xfrm>
          <a:prstGeom prst="rect">
            <a:avLst/>
          </a:prstGeom>
          <a:solidFill>
            <a:srgbClr val="627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6"/>
          <p:cNvSpPr txBox="1"/>
          <p:nvPr>
            <p:ph type="title"/>
          </p:nvPr>
        </p:nvSpPr>
        <p:spPr>
          <a:xfrm>
            <a:off x="540279" y="1795849"/>
            <a:ext cx="3778870" cy="311481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EFFFF"/>
              </a:buClr>
              <a:buSzPts val="3400"/>
              <a:buFont typeface="Century Gothic"/>
              <a:buNone/>
            </a:pPr>
            <a:r>
              <a:rPr lang="en-US" sz="3400">
                <a:solidFill>
                  <a:srgbClr val="FEFFFF"/>
                </a:solidFill>
              </a:rPr>
              <a:t>Erosion and Sediment Control: </a:t>
            </a:r>
            <a:br>
              <a:rPr lang="en-US" sz="3400">
                <a:solidFill>
                  <a:srgbClr val="FEFFFF"/>
                </a:solidFill>
              </a:rPr>
            </a:br>
            <a:r>
              <a:rPr lang="en-US" sz="3400">
                <a:solidFill>
                  <a:srgbClr val="FEFFFF"/>
                </a:solidFill>
              </a:rPr>
              <a:t>Lessons Learned: BMP Selection </a:t>
            </a:r>
            <a:br>
              <a:rPr lang="en-US" sz="3400">
                <a:solidFill>
                  <a:srgbClr val="FEFFFF"/>
                </a:solidFill>
              </a:rPr>
            </a:br>
            <a:endParaRPr sz="3400">
              <a:solidFill>
                <a:srgbClr val="FEFFFF"/>
              </a:solidFill>
            </a:endParaRPr>
          </a:p>
        </p:txBody>
      </p:sp>
      <p:pic>
        <p:nvPicPr>
          <p:cNvPr id="340" name="Google Shape;340;p26"/>
          <p:cNvPicPr preferRelativeResize="0"/>
          <p:nvPr/>
        </p:nvPicPr>
        <p:blipFill rotWithShape="1">
          <a:blip r:embed="rId3">
            <a:alphaModFix/>
          </a:blip>
          <a:srcRect b="0" l="28966" r="9089" t="0"/>
          <a:stretch/>
        </p:blipFill>
        <p:spPr>
          <a:xfrm>
            <a:off x="4639732" y="10"/>
            <a:ext cx="7552267" cy="6857990"/>
          </a:xfrm>
          <a:prstGeom prst="rect">
            <a:avLst/>
          </a:prstGeom>
          <a:noFill/>
          <a:ln>
            <a:noFill/>
          </a:ln>
        </p:spPr>
      </p:pic>
      <p:sp>
        <p:nvSpPr>
          <p:cNvPr id="341" name="Google Shape;341;p26"/>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42" name="Google Shape;342;p26"/>
          <p:cNvPicPr preferRelativeResize="0"/>
          <p:nvPr/>
        </p:nvPicPr>
        <p:blipFill rotWithShape="1">
          <a:blip r:embed="rId4">
            <a:alphaModFix/>
          </a:blip>
          <a:srcRect b="0" l="0" r="0" t="0"/>
          <a:stretch/>
        </p:blipFill>
        <p:spPr>
          <a:xfrm>
            <a:off x="10382855" y="5724046"/>
            <a:ext cx="1816765" cy="11339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346" name="Shape 346"/>
        <p:cNvGrpSpPr/>
        <p:nvPr/>
      </p:nvGrpSpPr>
      <p:grpSpPr>
        <a:xfrm>
          <a:off x="0" y="0"/>
          <a:ext cx="0" cy="0"/>
          <a:chOff x="0" y="0"/>
          <a:chExt cx="0" cy="0"/>
        </a:xfrm>
      </p:grpSpPr>
      <p:grpSp>
        <p:nvGrpSpPr>
          <p:cNvPr id="347" name="Google Shape;347;p27"/>
          <p:cNvGrpSpPr/>
          <p:nvPr/>
        </p:nvGrpSpPr>
        <p:grpSpPr>
          <a:xfrm>
            <a:off x="9" y="228600"/>
            <a:ext cx="2851523" cy="6638625"/>
            <a:chOff x="2487613" y="285750"/>
            <a:chExt cx="2428875" cy="5654676"/>
          </a:xfrm>
        </p:grpSpPr>
        <p:sp>
          <p:nvSpPr>
            <p:cNvPr id="348" name="Google Shape;348;p27"/>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27"/>
          <p:cNvGrpSpPr/>
          <p:nvPr/>
        </p:nvGrpSpPr>
        <p:grpSpPr>
          <a:xfrm>
            <a:off x="27225" y="157"/>
            <a:ext cx="2356675" cy="6853096"/>
            <a:chOff x="6627813" y="195610"/>
            <a:chExt cx="1952625" cy="5678141"/>
          </a:xfrm>
        </p:grpSpPr>
        <p:sp>
          <p:nvSpPr>
            <p:cNvPr id="361" name="Google Shape;361;p27"/>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27"/>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7620" y="-1"/>
            <a:ext cx="12207240" cy="6858001"/>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6" name="Google Shape;376;p27"/>
          <p:cNvSpPr/>
          <p:nvPr/>
        </p:nvSpPr>
        <p:spPr>
          <a:xfrm>
            <a:off x="0" y="0"/>
            <a:ext cx="4639734" cy="6858000"/>
          </a:xfrm>
          <a:prstGeom prst="rect">
            <a:avLst/>
          </a:prstGeom>
          <a:solidFill>
            <a:srgbClr val="4853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txBox="1"/>
          <p:nvPr>
            <p:ph type="title"/>
          </p:nvPr>
        </p:nvSpPr>
        <p:spPr>
          <a:xfrm>
            <a:off x="540279" y="1795849"/>
            <a:ext cx="3778870" cy="311481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EFFFF"/>
              </a:buClr>
              <a:buSzPts val="3400"/>
              <a:buFont typeface="Century Gothic"/>
              <a:buNone/>
            </a:pPr>
            <a:r>
              <a:rPr lang="en-US" sz="3400">
                <a:solidFill>
                  <a:srgbClr val="FEFFFF"/>
                </a:solidFill>
              </a:rPr>
              <a:t>Erosion and Sediment Control: </a:t>
            </a:r>
            <a:br>
              <a:rPr lang="en-US" sz="3400">
                <a:solidFill>
                  <a:srgbClr val="FEFFFF"/>
                </a:solidFill>
              </a:rPr>
            </a:br>
            <a:r>
              <a:rPr lang="en-US" sz="3400">
                <a:solidFill>
                  <a:srgbClr val="FEFFFF"/>
                </a:solidFill>
              </a:rPr>
              <a:t>Lessons Learned: Vegetation</a:t>
            </a:r>
            <a:endParaRPr/>
          </a:p>
        </p:txBody>
      </p:sp>
      <p:pic>
        <p:nvPicPr>
          <p:cNvPr descr="A picture containing ground, outdoor, sky, nature&#10;&#10;Description automatically generated" id="378" name="Google Shape;378;p27"/>
          <p:cNvPicPr preferRelativeResize="0"/>
          <p:nvPr/>
        </p:nvPicPr>
        <p:blipFill rotWithShape="1">
          <a:blip r:embed="rId3">
            <a:alphaModFix/>
          </a:blip>
          <a:srcRect b="0" l="16044" r="22011" t="0"/>
          <a:stretch/>
        </p:blipFill>
        <p:spPr>
          <a:xfrm>
            <a:off x="4639732" y="10"/>
            <a:ext cx="7552267" cy="6857990"/>
          </a:xfrm>
          <a:prstGeom prst="rect">
            <a:avLst/>
          </a:prstGeom>
          <a:noFill/>
          <a:ln>
            <a:noFill/>
          </a:ln>
        </p:spPr>
      </p:pic>
      <p:sp>
        <p:nvSpPr>
          <p:cNvPr id="379" name="Google Shape;379;p27"/>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0" name="Google Shape;380;p27"/>
          <p:cNvPicPr preferRelativeResize="0"/>
          <p:nvPr/>
        </p:nvPicPr>
        <p:blipFill rotWithShape="1">
          <a:blip r:embed="rId4">
            <a:alphaModFix/>
          </a:blip>
          <a:srcRect b="0" l="0" r="0" t="0"/>
          <a:stretch/>
        </p:blipFill>
        <p:spPr>
          <a:xfrm>
            <a:off x="10382855" y="5738637"/>
            <a:ext cx="1816765" cy="11339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384" name="Shape 384"/>
        <p:cNvGrpSpPr/>
        <p:nvPr/>
      </p:nvGrpSpPr>
      <p:grpSpPr>
        <a:xfrm>
          <a:off x="0" y="0"/>
          <a:ext cx="0" cy="0"/>
          <a:chOff x="0" y="0"/>
          <a:chExt cx="0" cy="0"/>
        </a:xfrm>
      </p:grpSpPr>
      <p:grpSp>
        <p:nvGrpSpPr>
          <p:cNvPr id="385" name="Google Shape;385;p28"/>
          <p:cNvGrpSpPr/>
          <p:nvPr/>
        </p:nvGrpSpPr>
        <p:grpSpPr>
          <a:xfrm>
            <a:off x="9" y="228600"/>
            <a:ext cx="2851523" cy="6638625"/>
            <a:chOff x="2487613" y="285750"/>
            <a:chExt cx="2428875" cy="5654676"/>
          </a:xfrm>
        </p:grpSpPr>
        <p:sp>
          <p:nvSpPr>
            <p:cNvPr id="386" name="Google Shape;386;p28"/>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8"/>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8"/>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8"/>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8"/>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8"/>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28"/>
          <p:cNvGrpSpPr/>
          <p:nvPr/>
        </p:nvGrpSpPr>
        <p:grpSpPr>
          <a:xfrm>
            <a:off x="27225" y="157"/>
            <a:ext cx="2356675" cy="6853096"/>
            <a:chOff x="6627813" y="195610"/>
            <a:chExt cx="1952625" cy="5678141"/>
          </a:xfrm>
        </p:grpSpPr>
        <p:sp>
          <p:nvSpPr>
            <p:cNvPr id="399" name="Google Shape;399;p28"/>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8"/>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8"/>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8"/>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8"/>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8"/>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8"/>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8"/>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8"/>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8"/>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8"/>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28"/>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
          <p:cNvSpPr/>
          <p:nvPr/>
        </p:nvSpPr>
        <p:spPr>
          <a:xfrm>
            <a:off x="0" y="-786"/>
            <a:ext cx="12192000" cy="6854038"/>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4" name="Google Shape;414;p28"/>
          <p:cNvSpPr/>
          <p:nvPr/>
        </p:nvSpPr>
        <p:spPr>
          <a:xfrm>
            <a:off x="-2" y="0"/>
            <a:ext cx="6111243" cy="6858000"/>
          </a:xfrm>
          <a:prstGeom prst="rect">
            <a:avLst/>
          </a:prstGeom>
          <a:solidFill>
            <a:srgbClr val="595A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txBox="1"/>
          <p:nvPr>
            <p:ph type="title"/>
          </p:nvPr>
        </p:nvSpPr>
        <p:spPr>
          <a:xfrm>
            <a:off x="540279" y="967417"/>
            <a:ext cx="5280460" cy="394325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FFF"/>
              </a:buClr>
              <a:buSzPts val="4000"/>
              <a:buFont typeface="Century Gothic"/>
              <a:buNone/>
            </a:pPr>
            <a:r>
              <a:rPr lang="en-US" sz="4000">
                <a:solidFill>
                  <a:srgbClr val="FEFFFF"/>
                </a:solidFill>
              </a:rPr>
              <a:t>Erosion and Sediment Control: </a:t>
            </a:r>
            <a:br>
              <a:rPr lang="en-US" sz="4000">
                <a:solidFill>
                  <a:srgbClr val="FEFFFF"/>
                </a:solidFill>
              </a:rPr>
            </a:br>
            <a:r>
              <a:rPr lang="en-US" sz="4000">
                <a:solidFill>
                  <a:srgbClr val="FEFFFF"/>
                </a:solidFill>
              </a:rPr>
              <a:t>Lessons Learned: BMP Selection </a:t>
            </a:r>
            <a:br>
              <a:rPr lang="en-US" sz="4000">
                <a:solidFill>
                  <a:srgbClr val="FEFFFF"/>
                </a:solidFill>
              </a:rPr>
            </a:br>
            <a:br>
              <a:rPr lang="en-US" sz="4000">
                <a:solidFill>
                  <a:srgbClr val="FEFFFF"/>
                </a:solidFill>
              </a:rPr>
            </a:br>
            <a:r>
              <a:rPr lang="en-US" sz="1000">
                <a:solidFill>
                  <a:srgbClr val="FEFFFF"/>
                </a:solidFill>
              </a:rPr>
              <a:t>photos </a:t>
            </a:r>
            <a:br>
              <a:rPr lang="en-US" sz="1000">
                <a:solidFill>
                  <a:srgbClr val="FEFFFF"/>
                </a:solidFill>
              </a:rPr>
            </a:br>
            <a:r>
              <a:rPr lang="en-US" sz="1000">
                <a:solidFill>
                  <a:srgbClr val="FEFFFF"/>
                </a:solidFill>
              </a:rPr>
              <a:t>http://www.typargeosynthetics.com/products/geocells/</a:t>
            </a:r>
            <a:endParaRPr sz="4000">
              <a:solidFill>
                <a:srgbClr val="FEFFFF"/>
              </a:solidFill>
            </a:endParaRPr>
          </a:p>
        </p:txBody>
      </p:sp>
      <p:pic>
        <p:nvPicPr>
          <p:cNvPr descr="TYPAR Geocell used on a river bank" id="416" name="Google Shape;416;p28"/>
          <p:cNvPicPr preferRelativeResize="0"/>
          <p:nvPr/>
        </p:nvPicPr>
        <p:blipFill rotWithShape="1">
          <a:blip r:embed="rId3">
            <a:alphaModFix/>
          </a:blip>
          <a:srcRect b="18215" l="0" r="1" t="6284"/>
          <a:stretch/>
        </p:blipFill>
        <p:spPr>
          <a:xfrm>
            <a:off x="6111242" y="-5534"/>
            <a:ext cx="6080758" cy="3431766"/>
          </a:xfrm>
          <a:prstGeom prst="rect">
            <a:avLst/>
          </a:prstGeom>
          <a:noFill/>
          <a:ln>
            <a:noFill/>
          </a:ln>
        </p:spPr>
      </p:pic>
      <p:pic>
        <p:nvPicPr>
          <p:cNvPr descr="Installation of Typar Geocell GS" id="417" name="Google Shape;417;p28"/>
          <p:cNvPicPr preferRelativeResize="0"/>
          <p:nvPr/>
        </p:nvPicPr>
        <p:blipFill rotWithShape="1">
          <a:blip r:embed="rId4">
            <a:alphaModFix/>
          </a:blip>
          <a:srcRect b="14434" l="0" r="1" t="10065"/>
          <a:stretch/>
        </p:blipFill>
        <p:spPr>
          <a:xfrm>
            <a:off x="6111242" y="3426232"/>
            <a:ext cx="6080758" cy="3431768"/>
          </a:xfrm>
          <a:prstGeom prst="rect">
            <a:avLst/>
          </a:prstGeom>
          <a:noFill/>
          <a:ln>
            <a:noFill/>
          </a:ln>
        </p:spPr>
      </p:pic>
      <p:cxnSp>
        <p:nvCxnSpPr>
          <p:cNvPr id="418" name="Google Shape;418;p28"/>
          <p:cNvCxnSpPr/>
          <p:nvPr/>
        </p:nvCxnSpPr>
        <p:spPr>
          <a:xfrm>
            <a:off x="6111241" y="3426233"/>
            <a:ext cx="6080759" cy="0"/>
          </a:xfrm>
          <a:prstGeom prst="straightConnector1">
            <a:avLst/>
          </a:prstGeom>
          <a:noFill/>
          <a:ln cap="flat" cmpd="sng" w="50800">
            <a:solidFill>
              <a:srgbClr val="595A40"/>
            </a:solidFill>
            <a:prstDash val="solid"/>
            <a:round/>
            <a:headEnd len="sm" w="sm" type="none"/>
            <a:tailEnd len="sm" w="sm" type="none"/>
          </a:ln>
        </p:spPr>
      </p:cxnSp>
      <p:sp>
        <p:nvSpPr>
          <p:cNvPr id="419" name="Google Shape;419;p28"/>
          <p:cNvSpPr/>
          <p:nvPr/>
        </p:nvSpPr>
        <p:spPr>
          <a:xfrm>
            <a:off x="0" y="5033007"/>
            <a:ext cx="6881206" cy="857047"/>
          </a:xfrm>
          <a:custGeom>
            <a:rect b="b" l="l" r="r" t="t"/>
            <a:pathLst>
              <a:path extrusionOk="0" h="857047" w="6881206">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20" name="Google Shape;420;p28"/>
          <p:cNvPicPr preferRelativeResize="0"/>
          <p:nvPr/>
        </p:nvPicPr>
        <p:blipFill rotWithShape="1">
          <a:blip r:embed="rId5">
            <a:alphaModFix/>
          </a:blip>
          <a:srcRect b="0" l="0" r="0" t="0"/>
          <a:stretch/>
        </p:blipFill>
        <p:spPr>
          <a:xfrm>
            <a:off x="5189" y="5731414"/>
            <a:ext cx="1816765" cy="11339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424" name="Shape 424"/>
        <p:cNvGrpSpPr/>
        <p:nvPr/>
      </p:nvGrpSpPr>
      <p:grpSpPr>
        <a:xfrm>
          <a:off x="0" y="0"/>
          <a:ext cx="0" cy="0"/>
          <a:chOff x="0" y="0"/>
          <a:chExt cx="0" cy="0"/>
        </a:xfrm>
      </p:grpSpPr>
      <p:grpSp>
        <p:nvGrpSpPr>
          <p:cNvPr id="425" name="Google Shape;425;p29"/>
          <p:cNvGrpSpPr/>
          <p:nvPr/>
        </p:nvGrpSpPr>
        <p:grpSpPr>
          <a:xfrm>
            <a:off x="9" y="228600"/>
            <a:ext cx="2851523" cy="6638625"/>
            <a:chOff x="2487613" y="285750"/>
            <a:chExt cx="2428875" cy="5654676"/>
          </a:xfrm>
        </p:grpSpPr>
        <p:sp>
          <p:nvSpPr>
            <p:cNvPr id="426" name="Google Shape;426;p2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29"/>
          <p:cNvGrpSpPr/>
          <p:nvPr/>
        </p:nvGrpSpPr>
        <p:grpSpPr>
          <a:xfrm>
            <a:off x="27225" y="157"/>
            <a:ext cx="2356675" cy="6853096"/>
            <a:chOff x="6627813" y="195610"/>
            <a:chExt cx="1952625" cy="5678141"/>
          </a:xfrm>
        </p:grpSpPr>
        <p:sp>
          <p:nvSpPr>
            <p:cNvPr id="439" name="Google Shape;439;p29"/>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 name="Google Shape;451;p29"/>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9"/>
          <p:cNvSpPr/>
          <p:nvPr/>
        </p:nvSpPr>
        <p:spPr>
          <a:xfrm>
            <a:off x="0" y="-786"/>
            <a:ext cx="12192000" cy="6854038"/>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4" name="Google Shape;454;p29"/>
          <p:cNvSpPr/>
          <p:nvPr/>
        </p:nvSpPr>
        <p:spPr>
          <a:xfrm>
            <a:off x="-2" y="0"/>
            <a:ext cx="6111243" cy="6858000"/>
          </a:xfrm>
          <a:prstGeom prst="rect">
            <a:avLst/>
          </a:prstGeom>
          <a:solidFill>
            <a:srgbClr val="5649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txBox="1"/>
          <p:nvPr>
            <p:ph type="title"/>
          </p:nvPr>
        </p:nvSpPr>
        <p:spPr>
          <a:xfrm>
            <a:off x="540279" y="967417"/>
            <a:ext cx="5280460" cy="394325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FFF"/>
              </a:buClr>
              <a:buSzPts val="4000"/>
              <a:buFont typeface="Century Gothic"/>
              <a:buNone/>
            </a:pPr>
            <a:r>
              <a:rPr lang="en-US" sz="4000">
                <a:solidFill>
                  <a:srgbClr val="FEFFFF"/>
                </a:solidFill>
              </a:rPr>
              <a:t>Erosion and Sediment Control: </a:t>
            </a:r>
            <a:br>
              <a:rPr lang="en-US" sz="4000">
                <a:solidFill>
                  <a:srgbClr val="FEFFFF"/>
                </a:solidFill>
              </a:rPr>
            </a:br>
            <a:r>
              <a:rPr lang="en-US" sz="4000">
                <a:solidFill>
                  <a:srgbClr val="FEFFFF"/>
                </a:solidFill>
              </a:rPr>
              <a:t>Lessons Learned: Vegetation</a:t>
            </a:r>
            <a:endParaRPr/>
          </a:p>
        </p:txBody>
      </p:sp>
      <p:pic>
        <p:nvPicPr>
          <p:cNvPr descr="A tree with a mountain in the background&#10;&#10;Description automatically generated" id="456" name="Google Shape;456;p29"/>
          <p:cNvPicPr preferRelativeResize="0"/>
          <p:nvPr/>
        </p:nvPicPr>
        <p:blipFill rotWithShape="1">
          <a:blip r:embed="rId3">
            <a:alphaModFix/>
          </a:blip>
          <a:srcRect b="0" l="24477" r="25648" t="0"/>
          <a:stretch/>
        </p:blipFill>
        <p:spPr>
          <a:xfrm>
            <a:off x="6111242" y="10"/>
            <a:ext cx="6080758" cy="6857990"/>
          </a:xfrm>
          <a:prstGeom prst="rect">
            <a:avLst/>
          </a:prstGeom>
          <a:noFill/>
          <a:ln>
            <a:noFill/>
          </a:ln>
        </p:spPr>
      </p:pic>
      <p:sp>
        <p:nvSpPr>
          <p:cNvPr id="457" name="Google Shape;457;p29"/>
          <p:cNvSpPr/>
          <p:nvPr/>
        </p:nvSpPr>
        <p:spPr>
          <a:xfrm>
            <a:off x="0" y="5033007"/>
            <a:ext cx="6881206" cy="857047"/>
          </a:xfrm>
          <a:custGeom>
            <a:rect b="b" l="l" r="r" t="t"/>
            <a:pathLst>
              <a:path extrusionOk="0" h="857047" w="6881206">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58" name="Google Shape;458;p29"/>
          <p:cNvPicPr preferRelativeResize="0"/>
          <p:nvPr/>
        </p:nvPicPr>
        <p:blipFill rotWithShape="1">
          <a:blip r:embed="rId4">
            <a:alphaModFix/>
          </a:blip>
          <a:srcRect b="0" l="0" r="0" t="0"/>
          <a:stretch/>
        </p:blipFill>
        <p:spPr>
          <a:xfrm>
            <a:off x="0" y="5731414"/>
            <a:ext cx="1816765" cy="11339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463" name="Shape 463"/>
        <p:cNvGrpSpPr/>
        <p:nvPr/>
      </p:nvGrpSpPr>
      <p:grpSpPr>
        <a:xfrm>
          <a:off x="0" y="0"/>
          <a:ext cx="0" cy="0"/>
          <a:chOff x="0" y="0"/>
          <a:chExt cx="0" cy="0"/>
        </a:xfrm>
      </p:grpSpPr>
      <p:grpSp>
        <p:nvGrpSpPr>
          <p:cNvPr id="464" name="Google Shape;464;p30"/>
          <p:cNvGrpSpPr/>
          <p:nvPr/>
        </p:nvGrpSpPr>
        <p:grpSpPr>
          <a:xfrm>
            <a:off x="9" y="228600"/>
            <a:ext cx="2851523" cy="6638625"/>
            <a:chOff x="2487613" y="285750"/>
            <a:chExt cx="2428875" cy="5654676"/>
          </a:xfrm>
        </p:grpSpPr>
        <p:sp>
          <p:nvSpPr>
            <p:cNvPr id="465" name="Google Shape;465;p30"/>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0"/>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0"/>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0"/>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0"/>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0"/>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0"/>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0"/>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0"/>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0"/>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0"/>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0"/>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30"/>
          <p:cNvGrpSpPr/>
          <p:nvPr/>
        </p:nvGrpSpPr>
        <p:grpSpPr>
          <a:xfrm>
            <a:off x="27225" y="157"/>
            <a:ext cx="2356675" cy="6853096"/>
            <a:chOff x="6627813" y="195610"/>
            <a:chExt cx="1952625" cy="5678141"/>
          </a:xfrm>
        </p:grpSpPr>
        <p:sp>
          <p:nvSpPr>
            <p:cNvPr id="478" name="Google Shape;478;p30"/>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0"/>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0"/>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0"/>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0"/>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0"/>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0"/>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0"/>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0"/>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0"/>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0"/>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30"/>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0"/>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0"/>
          <p:cNvSpPr/>
          <p:nvPr/>
        </p:nvSpPr>
        <p:spPr>
          <a:xfrm>
            <a:off x="0" y="-1"/>
            <a:ext cx="12188952" cy="6858001"/>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3" name="Google Shape;493;p30"/>
          <p:cNvSpPr/>
          <p:nvPr/>
        </p:nvSpPr>
        <p:spPr>
          <a:xfrm>
            <a:off x="-7620" y="-1"/>
            <a:ext cx="12207240" cy="6858001"/>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4" name="Google Shape;494;p30"/>
          <p:cNvSpPr/>
          <p:nvPr/>
        </p:nvSpPr>
        <p:spPr>
          <a:xfrm>
            <a:off x="-1" y="0"/>
            <a:ext cx="4639734" cy="6858000"/>
          </a:xfrm>
          <a:prstGeom prst="rect">
            <a:avLst/>
          </a:prstGeom>
          <a:solidFill>
            <a:srgbClr val="425A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0"/>
          <p:cNvSpPr txBox="1"/>
          <p:nvPr>
            <p:ph type="title"/>
          </p:nvPr>
        </p:nvSpPr>
        <p:spPr>
          <a:xfrm>
            <a:off x="540279" y="1795849"/>
            <a:ext cx="3778870" cy="311481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EFFFF"/>
              </a:buClr>
              <a:buSzPts val="3400"/>
              <a:buFont typeface="Century Gothic"/>
              <a:buNone/>
            </a:pPr>
            <a:r>
              <a:rPr lang="en-US" sz="3400">
                <a:solidFill>
                  <a:srgbClr val="FEFFFF"/>
                </a:solidFill>
              </a:rPr>
              <a:t>Erosion and Sediment Control: </a:t>
            </a:r>
            <a:br>
              <a:rPr lang="en-US" sz="3400">
                <a:solidFill>
                  <a:srgbClr val="FEFFFF"/>
                </a:solidFill>
              </a:rPr>
            </a:br>
            <a:r>
              <a:rPr lang="en-US" sz="3400">
                <a:solidFill>
                  <a:srgbClr val="FEFFFF"/>
                </a:solidFill>
              </a:rPr>
              <a:t>Lessons Learned: 70 Percent Uniform Cover</a:t>
            </a:r>
            <a:endParaRPr/>
          </a:p>
        </p:txBody>
      </p:sp>
      <p:pic>
        <p:nvPicPr>
          <p:cNvPr id="496" name="Google Shape;496;p30"/>
          <p:cNvPicPr preferRelativeResize="0"/>
          <p:nvPr/>
        </p:nvPicPr>
        <p:blipFill rotWithShape="1">
          <a:blip r:embed="rId3">
            <a:alphaModFix/>
          </a:blip>
          <a:srcRect b="0" l="1902" r="23949" t="0"/>
          <a:stretch/>
        </p:blipFill>
        <p:spPr>
          <a:xfrm>
            <a:off x="4639732" y="-3"/>
            <a:ext cx="3788327" cy="6858003"/>
          </a:xfrm>
          <a:prstGeom prst="rect">
            <a:avLst/>
          </a:prstGeom>
          <a:noFill/>
          <a:ln>
            <a:noFill/>
          </a:ln>
        </p:spPr>
      </p:pic>
      <p:sp>
        <p:nvSpPr>
          <p:cNvPr id="497" name="Google Shape;497;p30"/>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98" name="Google Shape;498;p30"/>
          <p:cNvPicPr preferRelativeResize="0"/>
          <p:nvPr/>
        </p:nvPicPr>
        <p:blipFill rotWithShape="1">
          <a:blip r:embed="rId4">
            <a:alphaModFix/>
          </a:blip>
          <a:srcRect b="0" l="13121" r="25309" t="0"/>
          <a:stretch/>
        </p:blipFill>
        <p:spPr>
          <a:xfrm>
            <a:off x="8435679" y="3"/>
            <a:ext cx="3753273" cy="3428997"/>
          </a:xfrm>
          <a:prstGeom prst="rect">
            <a:avLst/>
          </a:prstGeom>
          <a:noFill/>
          <a:ln>
            <a:noFill/>
          </a:ln>
        </p:spPr>
      </p:pic>
      <p:pic>
        <p:nvPicPr>
          <p:cNvPr id="499" name="Google Shape;499;p30"/>
          <p:cNvPicPr preferRelativeResize="0"/>
          <p:nvPr/>
        </p:nvPicPr>
        <p:blipFill rotWithShape="1">
          <a:blip r:embed="rId5">
            <a:alphaModFix/>
          </a:blip>
          <a:srcRect b="2" l="16930" r="21246" t="0"/>
          <a:stretch/>
        </p:blipFill>
        <p:spPr>
          <a:xfrm>
            <a:off x="8428058" y="3429305"/>
            <a:ext cx="3768513" cy="3428695"/>
          </a:xfrm>
          <a:prstGeom prst="rect">
            <a:avLst/>
          </a:prstGeom>
          <a:noFill/>
          <a:ln>
            <a:noFill/>
          </a:ln>
        </p:spPr>
      </p:pic>
      <p:cxnSp>
        <p:nvCxnSpPr>
          <p:cNvPr id="500" name="Google Shape;500;p30"/>
          <p:cNvCxnSpPr/>
          <p:nvPr/>
        </p:nvCxnSpPr>
        <p:spPr>
          <a:xfrm>
            <a:off x="8428058" y="3429000"/>
            <a:ext cx="3767328" cy="0"/>
          </a:xfrm>
          <a:prstGeom prst="straightConnector1">
            <a:avLst/>
          </a:prstGeom>
          <a:noFill/>
          <a:ln cap="sq" cmpd="sng" w="50800">
            <a:solidFill>
              <a:srgbClr val="425A3D"/>
            </a:solidFill>
            <a:prstDash val="solid"/>
            <a:miter lim="800000"/>
            <a:headEnd len="sm" w="sm" type="none"/>
            <a:tailEnd len="sm" w="sm" type="none"/>
          </a:ln>
        </p:spPr>
      </p:cxnSp>
      <p:cxnSp>
        <p:nvCxnSpPr>
          <p:cNvPr id="501" name="Google Shape;501;p30"/>
          <p:cNvCxnSpPr/>
          <p:nvPr/>
        </p:nvCxnSpPr>
        <p:spPr>
          <a:xfrm>
            <a:off x="8420438" y="0"/>
            <a:ext cx="0" cy="6857694"/>
          </a:xfrm>
          <a:prstGeom prst="straightConnector1">
            <a:avLst/>
          </a:prstGeom>
          <a:noFill/>
          <a:ln cap="sq" cmpd="sng" w="50800">
            <a:solidFill>
              <a:srgbClr val="425A3D"/>
            </a:solidFill>
            <a:prstDash val="solid"/>
            <a:miter lim="800000"/>
            <a:headEnd len="sm" w="sm" type="none"/>
            <a:tailEnd len="sm" w="sm" type="none"/>
          </a:ln>
        </p:spPr>
      </p:cxnSp>
      <p:pic>
        <p:nvPicPr>
          <p:cNvPr id="502" name="Google Shape;502;p30"/>
          <p:cNvPicPr preferRelativeResize="0"/>
          <p:nvPr/>
        </p:nvPicPr>
        <p:blipFill rotWithShape="1">
          <a:blip r:embed="rId6">
            <a:alphaModFix/>
          </a:blip>
          <a:srcRect b="0" l="0" r="0" t="0"/>
          <a:stretch/>
        </p:blipFill>
        <p:spPr>
          <a:xfrm>
            <a:off x="-3337" y="5721883"/>
            <a:ext cx="1816765" cy="11339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62754A"/>
            </a:gs>
            <a:gs pos="100000">
              <a:srgbClr val="C4DCE3"/>
            </a:gs>
          </a:gsLst>
          <a:lin ang="5400000" scaled="0"/>
        </a:gradFill>
      </p:bgPr>
    </p:bg>
    <p:spTree>
      <p:nvGrpSpPr>
        <p:cNvPr id="506" name="Shape 506"/>
        <p:cNvGrpSpPr/>
        <p:nvPr/>
      </p:nvGrpSpPr>
      <p:grpSpPr>
        <a:xfrm>
          <a:off x="0" y="0"/>
          <a:ext cx="0" cy="0"/>
          <a:chOff x="0" y="0"/>
          <a:chExt cx="0" cy="0"/>
        </a:xfrm>
      </p:grpSpPr>
      <p:grpSp>
        <p:nvGrpSpPr>
          <p:cNvPr id="507" name="Google Shape;507;p31"/>
          <p:cNvGrpSpPr/>
          <p:nvPr/>
        </p:nvGrpSpPr>
        <p:grpSpPr>
          <a:xfrm>
            <a:off x="9" y="228600"/>
            <a:ext cx="2851523" cy="6638625"/>
            <a:chOff x="2487613" y="285750"/>
            <a:chExt cx="2428875" cy="5654676"/>
          </a:xfrm>
        </p:grpSpPr>
        <p:sp>
          <p:nvSpPr>
            <p:cNvPr id="508" name="Google Shape;508;p3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 name="Google Shape;520;p31"/>
          <p:cNvGrpSpPr/>
          <p:nvPr/>
        </p:nvGrpSpPr>
        <p:grpSpPr>
          <a:xfrm>
            <a:off x="27225" y="157"/>
            <a:ext cx="2356675" cy="6853096"/>
            <a:chOff x="6627813" y="195610"/>
            <a:chExt cx="1952625" cy="5678141"/>
          </a:xfrm>
        </p:grpSpPr>
        <p:sp>
          <p:nvSpPr>
            <p:cNvPr id="521" name="Google Shape;521;p31"/>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 name="Google Shape;533;p31"/>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0" y="-786"/>
            <a:ext cx="12192000" cy="6854038"/>
          </a:xfrm>
          <a:prstGeom prst="rect">
            <a:avLst/>
          </a:prstGeom>
          <a:gradFill>
            <a:gsLst>
              <a:gs pos="0">
                <a:srgbClr val="62754A"/>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36" name="Google Shape;536;p31"/>
          <p:cNvSpPr/>
          <p:nvPr/>
        </p:nvSpPr>
        <p:spPr>
          <a:xfrm>
            <a:off x="-2" y="0"/>
            <a:ext cx="6111243" cy="6858000"/>
          </a:xfrm>
          <a:prstGeom prst="rect">
            <a:avLst/>
          </a:prstGeom>
          <a:solidFill>
            <a:srgbClr val="4547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1"/>
          <p:cNvSpPr txBox="1"/>
          <p:nvPr>
            <p:ph type="title"/>
          </p:nvPr>
        </p:nvSpPr>
        <p:spPr>
          <a:xfrm>
            <a:off x="540279" y="967417"/>
            <a:ext cx="5280460" cy="394325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FFF"/>
              </a:buClr>
              <a:buSzPts val="4000"/>
              <a:buFont typeface="Century Gothic"/>
              <a:buNone/>
            </a:pPr>
            <a:r>
              <a:rPr lang="en-US" sz="4000">
                <a:solidFill>
                  <a:srgbClr val="FEFFFF"/>
                </a:solidFill>
              </a:rPr>
              <a:t>Erosion and Sediment Control: </a:t>
            </a:r>
            <a:br>
              <a:rPr lang="en-US" sz="4000">
                <a:solidFill>
                  <a:srgbClr val="FEFFFF"/>
                </a:solidFill>
              </a:rPr>
            </a:br>
            <a:r>
              <a:rPr lang="en-US" sz="4000">
                <a:solidFill>
                  <a:srgbClr val="FEFFFF"/>
                </a:solidFill>
              </a:rPr>
              <a:t>Lessons Learned:</a:t>
            </a:r>
            <a:endParaRPr/>
          </a:p>
        </p:txBody>
      </p:sp>
      <p:pic>
        <p:nvPicPr>
          <p:cNvPr id="538" name="Google Shape;538;p31"/>
          <p:cNvPicPr preferRelativeResize="0"/>
          <p:nvPr>
            <p:ph idx="2" type="body"/>
          </p:nvPr>
        </p:nvPicPr>
        <p:blipFill rotWithShape="1">
          <a:blip r:embed="rId3">
            <a:alphaModFix/>
          </a:blip>
          <a:srcRect b="-2" l="330" r="-2" t="0"/>
          <a:stretch/>
        </p:blipFill>
        <p:spPr>
          <a:xfrm>
            <a:off x="6111242" y="-5534"/>
            <a:ext cx="6080758" cy="3431766"/>
          </a:xfrm>
          <a:prstGeom prst="rect">
            <a:avLst/>
          </a:prstGeom>
          <a:noFill/>
          <a:ln>
            <a:noFill/>
          </a:ln>
        </p:spPr>
      </p:pic>
      <p:pic>
        <p:nvPicPr>
          <p:cNvPr id="539" name="Google Shape;539;p31"/>
          <p:cNvPicPr preferRelativeResize="0"/>
          <p:nvPr/>
        </p:nvPicPr>
        <p:blipFill rotWithShape="1">
          <a:blip r:embed="rId4">
            <a:alphaModFix/>
          </a:blip>
          <a:srcRect b="24752" l="0" r="1" t="0"/>
          <a:stretch/>
        </p:blipFill>
        <p:spPr>
          <a:xfrm>
            <a:off x="6111242" y="3426232"/>
            <a:ext cx="6080758" cy="3431768"/>
          </a:xfrm>
          <a:prstGeom prst="rect">
            <a:avLst/>
          </a:prstGeom>
          <a:noFill/>
          <a:ln>
            <a:noFill/>
          </a:ln>
        </p:spPr>
      </p:pic>
      <p:cxnSp>
        <p:nvCxnSpPr>
          <p:cNvPr id="540" name="Google Shape;540;p31"/>
          <p:cNvCxnSpPr/>
          <p:nvPr/>
        </p:nvCxnSpPr>
        <p:spPr>
          <a:xfrm>
            <a:off x="6111241" y="3426233"/>
            <a:ext cx="6080759" cy="0"/>
          </a:xfrm>
          <a:prstGeom prst="straightConnector1">
            <a:avLst/>
          </a:prstGeom>
          <a:noFill/>
          <a:ln cap="flat" cmpd="sng" w="50800">
            <a:solidFill>
              <a:srgbClr val="45476B"/>
            </a:solidFill>
            <a:prstDash val="solid"/>
            <a:round/>
            <a:headEnd len="sm" w="sm" type="none"/>
            <a:tailEnd len="sm" w="sm" type="none"/>
          </a:ln>
        </p:spPr>
      </p:cxnSp>
      <p:sp>
        <p:nvSpPr>
          <p:cNvPr id="541" name="Google Shape;541;p31"/>
          <p:cNvSpPr/>
          <p:nvPr/>
        </p:nvSpPr>
        <p:spPr>
          <a:xfrm>
            <a:off x="0" y="5033007"/>
            <a:ext cx="6881206" cy="857047"/>
          </a:xfrm>
          <a:custGeom>
            <a:rect b="b" l="l" r="r" t="t"/>
            <a:pathLst>
              <a:path extrusionOk="0" h="857047" w="6881206">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542" name="Google Shape;542;p31"/>
          <p:cNvSpPr txBox="1"/>
          <p:nvPr>
            <p:ph idx="4" type="body"/>
          </p:nvPr>
        </p:nvSpPr>
        <p:spPr>
          <a:xfrm>
            <a:off x="578599" y="5189400"/>
            <a:ext cx="5242140" cy="54426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600"/>
              <a:buNone/>
            </a:pPr>
            <a:r>
              <a:rPr lang="en-US" sz="1600">
                <a:solidFill>
                  <a:srgbClr val="FEFFFF"/>
                </a:solidFill>
              </a:rPr>
              <a:t>Low Erodible</a:t>
            </a:r>
            <a:endParaRPr sz="1600">
              <a:solidFill>
                <a:schemeClr val="lt1"/>
              </a:solidFill>
            </a:endParaRPr>
          </a:p>
        </p:txBody>
      </p:sp>
      <p:pic>
        <p:nvPicPr>
          <p:cNvPr id="543" name="Google Shape;543;p31"/>
          <p:cNvPicPr preferRelativeResize="0"/>
          <p:nvPr/>
        </p:nvPicPr>
        <p:blipFill rotWithShape="1">
          <a:blip r:embed="rId5">
            <a:alphaModFix/>
          </a:blip>
          <a:srcRect b="0" l="0" r="0" t="0"/>
          <a:stretch/>
        </p:blipFill>
        <p:spPr>
          <a:xfrm>
            <a:off x="-3337" y="5735140"/>
            <a:ext cx="1816765" cy="11339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